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362" r:id="rId3"/>
    <p:sldId id="280" r:id="rId4"/>
    <p:sldId id="352" r:id="rId5"/>
    <p:sldId id="353" r:id="rId6"/>
    <p:sldId id="354" r:id="rId7"/>
    <p:sldId id="351" r:id="rId8"/>
    <p:sldId id="281" r:id="rId9"/>
    <p:sldId id="365" r:id="rId10"/>
    <p:sldId id="314" r:id="rId11"/>
    <p:sldId id="366" r:id="rId12"/>
    <p:sldId id="317" r:id="rId13"/>
    <p:sldId id="360" r:id="rId14"/>
    <p:sldId id="367" r:id="rId15"/>
    <p:sldId id="315" r:id="rId16"/>
    <p:sldId id="368" r:id="rId17"/>
    <p:sldId id="369" r:id="rId18"/>
    <p:sldId id="327" r:id="rId19"/>
    <p:sldId id="330" r:id="rId20"/>
    <p:sldId id="331" r:id="rId21"/>
    <p:sldId id="370" r:id="rId22"/>
    <p:sldId id="338" r:id="rId23"/>
    <p:sldId id="355" r:id="rId24"/>
    <p:sldId id="371" r:id="rId25"/>
    <p:sldId id="332" r:id="rId26"/>
    <p:sldId id="333" r:id="rId27"/>
    <p:sldId id="339" r:id="rId28"/>
    <p:sldId id="316" r:id="rId29"/>
    <p:sldId id="343" r:id="rId30"/>
    <p:sldId id="319" r:id="rId31"/>
    <p:sldId id="347" r:id="rId32"/>
    <p:sldId id="346" r:id="rId33"/>
    <p:sldId id="356" r:id="rId34"/>
    <p:sldId id="364" r:id="rId35"/>
    <p:sldId id="357" r:id="rId36"/>
    <p:sldId id="348" r:id="rId37"/>
    <p:sldId id="320" r:id="rId38"/>
    <p:sldId id="321" r:id="rId39"/>
    <p:sldId id="322" r:id="rId40"/>
    <p:sldId id="361" r:id="rId41"/>
    <p:sldId id="358" r:id="rId42"/>
    <p:sldId id="359" r:id="rId43"/>
    <p:sldId id="363" r:id="rId44"/>
    <p:sldId id="324" r:id="rId45"/>
    <p:sldId id="325" r:id="rId4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FF00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FF00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FF00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FF00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CC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456" autoAdjust="0"/>
    <p:restoredTop sz="90929"/>
  </p:normalViewPr>
  <p:slideViewPr>
    <p:cSldViewPr>
      <p:cViewPr>
        <p:scale>
          <a:sx n="80" d="100"/>
          <a:sy n="80" d="100"/>
        </p:scale>
        <p:origin x="-49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218" cy="465062"/>
          </a:xfrm>
          <a:prstGeom prst="rect">
            <a:avLst/>
          </a:prstGeom>
        </p:spPr>
        <p:txBody>
          <a:bodyPr vert="horz" lIns="93088" tIns="46543" rIns="93088" bIns="4654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566" y="1"/>
            <a:ext cx="3038216" cy="465062"/>
          </a:xfrm>
          <a:prstGeom prst="rect">
            <a:avLst/>
          </a:prstGeom>
        </p:spPr>
        <p:txBody>
          <a:bodyPr vert="horz" lIns="93088" tIns="46543" rIns="93088" bIns="46543" rtlCol="0"/>
          <a:lstStyle>
            <a:lvl1pPr algn="r">
              <a:defRPr sz="1300"/>
            </a:lvl1pPr>
          </a:lstStyle>
          <a:p>
            <a:fld id="{EA689CC7-F6E7-4296-A777-55B92ED5022C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724"/>
            <a:ext cx="3038218" cy="465062"/>
          </a:xfrm>
          <a:prstGeom prst="rect">
            <a:avLst/>
          </a:prstGeom>
        </p:spPr>
        <p:txBody>
          <a:bodyPr vert="horz" lIns="93088" tIns="46543" rIns="93088" bIns="4654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566" y="8829724"/>
            <a:ext cx="3038216" cy="465062"/>
          </a:xfrm>
          <a:prstGeom prst="rect">
            <a:avLst/>
          </a:prstGeom>
        </p:spPr>
        <p:txBody>
          <a:bodyPr vert="horz" lIns="93088" tIns="46543" rIns="93088" bIns="46543" rtlCol="0" anchor="b"/>
          <a:lstStyle>
            <a:lvl1pPr algn="r">
              <a:defRPr sz="1300"/>
            </a:lvl1pPr>
          </a:lstStyle>
          <a:p>
            <a:fld id="{FB7ED39B-8F4A-44CD-91CE-904545306F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35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3038475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4" rIns="93150" bIns="46574" numCol="1" anchor="t" anchorCtr="0" compatLnSpc="1">
            <a:prstTxWarp prst="textNoShape">
              <a:avLst/>
            </a:prstTxWarp>
          </a:bodyPr>
          <a:lstStyle>
            <a:lvl1pPr defTabSz="931582"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6" y="2"/>
            <a:ext cx="3038475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4" rIns="93150" bIns="46574" numCol="1" anchor="t" anchorCtr="0" compatLnSpc="1">
            <a:prstTxWarp prst="textNoShape">
              <a:avLst/>
            </a:prstTxWarp>
          </a:bodyPr>
          <a:lstStyle>
            <a:lvl1pPr algn="r" defTabSz="931582"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40" y="4416426"/>
            <a:ext cx="5140324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4" rIns="93150" bIns="465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4" rIns="93150" bIns="46574" numCol="1" anchor="b" anchorCtr="0" compatLnSpc="1">
            <a:prstTxWarp prst="textNoShape">
              <a:avLst/>
            </a:prstTxWarp>
          </a:bodyPr>
          <a:lstStyle>
            <a:lvl1pPr defTabSz="931582"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6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4" rIns="93150" bIns="46574" numCol="1" anchor="b" anchorCtr="0" compatLnSpc="1">
            <a:prstTxWarp prst="textNoShape">
              <a:avLst/>
            </a:prstTxWarp>
          </a:bodyPr>
          <a:lstStyle>
            <a:lvl1pPr algn="r" defTabSz="931582">
              <a:defRPr sz="1300">
                <a:solidFill>
                  <a:schemeClr val="tx1"/>
                </a:solidFill>
              </a:defRPr>
            </a:lvl1pPr>
          </a:lstStyle>
          <a:p>
            <a:fld id="{1AC9D03A-7F5A-4995-8305-02C9D107EE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40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BA7D27-D54F-4EFC-82F7-49F549E8DE4A}" type="slidenum">
              <a:rPr lang="en-US"/>
              <a:pPr/>
              <a:t>1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BA83B5-B374-4F00-83BE-2A3C7F4571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BA1F21-D4A4-44EF-B7D3-2835365AD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D6E206-2668-4BD0-AE89-819B4CB2F3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F86251-25BF-4C04-9879-D5E697482F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A81A72-090C-4D78-A6EA-328E11E818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FA887C-F72F-4220-A352-30347332E8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512930-7659-4FAC-9F95-CE125FEAA0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70B007-9C4D-471B-A058-EB8B1D72AF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775725-E0BF-4A52-9134-0373C08C1A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B70D86-213E-42E3-A4B2-1A5388873D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B0B362-DCC5-4719-99D1-66610B5F98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>
                <a:gamma/>
                <a:shade val="0"/>
                <a:invGamma/>
              </a:srgbClr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8CBA1591-6BFE-46D6-A973-52A8C4D066A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bldLvl="5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55000"/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55000"/>
        <a:buFont typeface="Wingdings" pitchFamily="2" charset="2"/>
        <a:buChar char="v"/>
        <a:defRPr sz="24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55000"/>
        <a:buChar char="-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2" charset="2"/>
        <a:buChar char="Ø"/>
        <a:defRPr sz="24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2" charset="2"/>
        <a:buChar char="§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rumscience.com/environmental/1_introduction/studyguide.html" TargetMode="External"/><Relationship Id="rId2" Type="http://schemas.openxmlformats.org/officeDocument/2006/relationships/hyperlink" Target="http://www.aurumscience.com/environmental/1_introduction/notes_outlin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urumscience.com/environmental/2_science/index.html" TargetMode="External"/><Relationship Id="rId4" Type="http://schemas.openxmlformats.org/officeDocument/2006/relationships/hyperlink" Target="http://www.aurumscience.com/environmental/1_introduction/index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ps.gov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vimeo.com/moogaloop.swf?clip_id=46122198&amp;force_embed=1&amp;server=vimeo.com&amp;show_title=1&amp;show_byline=1&amp;show_portrait=1&amp;color=00adef&amp;fullscreen=1&amp;autoplay=0&amp;loop=0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erranevadaphotos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0"/>
            <a:ext cx="7772400" cy="609600"/>
          </a:xfrm>
        </p:spPr>
        <p:txBody>
          <a:bodyPr/>
          <a:lstStyle/>
          <a:p>
            <a:pPr>
              <a:tabLst>
                <a:tab pos="225425" algn="l"/>
              </a:tabLst>
            </a:pPr>
            <a:r>
              <a:rPr lang="en-US" dirty="0" smtClean="0"/>
              <a:t>Introduction to Environmental Science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96AE1-2B33-473D-BB0E-545B2484791A}" type="slidenum">
              <a:rPr lang="en-US"/>
              <a:pPr/>
              <a:t>1</a:t>
            </a:fld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41392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791200"/>
            <a:ext cx="7718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In every deliberation, we must consider our impact on the next seven generations.</a:t>
            </a:r>
          </a:p>
          <a:p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1600" dirty="0" smtClean="0">
                <a:solidFill>
                  <a:schemeClr val="bg1"/>
                </a:solidFill>
              </a:rPr>
              <a:t>- The </a:t>
            </a:r>
            <a:r>
              <a:rPr lang="en-US" sz="1600" dirty="0" err="1" smtClean="0">
                <a:solidFill>
                  <a:schemeClr val="bg1"/>
                </a:solidFill>
              </a:rPr>
              <a:t>Iroqouis</a:t>
            </a:r>
            <a:r>
              <a:rPr lang="en-US" sz="1600" dirty="0" smtClean="0">
                <a:solidFill>
                  <a:schemeClr val="bg1"/>
                </a:solidFill>
              </a:rPr>
              <a:t> Confederacy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Major </a:t>
            </a:r>
            <a:r>
              <a:rPr lang="en-US" dirty="0" smtClean="0"/>
              <a:t>Environmental Problems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Resource Depletion</a:t>
            </a:r>
          </a:p>
          <a:p>
            <a:pPr lvl="1"/>
            <a:r>
              <a:rPr lang="en-US" dirty="0" smtClean="0"/>
              <a:t>A great deal of resources are needed to support the human population (~7 billion).</a:t>
            </a:r>
          </a:p>
          <a:p>
            <a:pPr lvl="1"/>
            <a:r>
              <a:rPr lang="en-US" dirty="0" smtClean="0"/>
              <a:t>Renewable resources can be replenished within a human lifetime.  </a:t>
            </a:r>
          </a:p>
          <a:p>
            <a:pPr lvl="2"/>
            <a:r>
              <a:rPr lang="en-US" dirty="0" smtClean="0"/>
              <a:t>Timber, water.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supply of nonrenewable resources </a:t>
            </a:r>
            <a:r>
              <a:rPr lang="en-US" dirty="0" smtClean="0"/>
              <a:t>is not replenished as quickly, and can be used up.</a:t>
            </a:r>
          </a:p>
          <a:p>
            <a:pPr lvl="2"/>
            <a:r>
              <a:rPr lang="en-US" dirty="0" smtClean="0"/>
              <a:t>Coal, oil, minerals.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7D064-2273-4C35-B3EA-1C7EE0C7546D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 Reserves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181600"/>
            <a:ext cx="8686800" cy="685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World coal reserves as of 2008.  Estimated about 250 years at current rate of use.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2" name="Picture 4" descr="World coal reserves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5157216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90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0338"/>
            <a:ext cx="8686800" cy="533400"/>
          </a:xfrm>
        </p:spPr>
        <p:txBody>
          <a:bodyPr/>
          <a:lstStyle/>
          <a:p>
            <a:r>
              <a:rPr lang="en-US" dirty="0" smtClean="0"/>
              <a:t>Spaceship Earth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AutoShape 4" descr="data:image/jpg;base64,/9j/4AAQSkZJRgABAQAAAQABAAD/2wCEAAkGBhQSEBIUEBMWFRUWFxkYExYWGRcYHBkbGBoaFxsYFxgXHiYfIB4jHRgYHzEgJCcqLSwtFx4yNTAqNSYrLCkBCQoKDgwOGg8PGi0kHyQsLC0vLS8sKi8sLCwpLSwsLSwyLCovKSwvLCwsLCwsLCw0LCwsLCwsLCwsLCwsMCwsLP/AABEIAMwA+AMBIgACEQEDEQH/xAAcAAEAAwEBAQEBAAAAAAAAAAAABAUGBwMCAQj/xAA+EAACAQIEAwYDBgQFBAMAAAABAhEAAwQSITEFQVEGEyJhcYEyQpEHI1KhscEUYtHwFTNDcuGCkqLxFiQ0/8QAGwEBAAMBAQEBAAAAAAAAAAAAAAIDBAUBBgf/xAAxEQACAgEDAgIHCAMAAAAAAAAAAQIDERIhMQRBE2EiMlFxgZHwBRQjQqGxwdEzUuH/2gAMAwEAAhEDEQA/AO40pSgFKUoBSlKAUpSgFKUoBSlKAUpSgFKUoBSlKAUpSgFKUoBSlKAUpSgFKUoBSlKAUpSgFKUoBSlKAUpSgFKUoBSlKAUpULE8YtoSJzMN1XUj1Ow9zXqTfB42luybSs/d47cYwi5fRS59yYUfnUd2Y6u10mPxEL9FKr+VWKp9yl3x7GnmvzOOorG3sMzA+BWA18SzHXVtJqHYxWFLZHu2FbbKApH1iJqxUeZX9532R0Clc/xfaDCYdjaN2WH4ZgeQymKYPtvYJhcRcU+jkD2bMIqlxjvvwWK1v8p0ClUuD40zIGUpdXqpjT2nX6VMscZtswUkqx2DCJ8gdifQ15pfJYrIvYnUpSokxSlKAUpSgFKUoBSlKAUpSgFKUoBSlKAUpSgFKUoBUXH8SSysud9gNSfQVC472hXDiB4nI0Xp5kDX251z/i3GsUfEtpgzGO8eCddIVdhWmnp3Zu+DNd1ChsuTYYjiD3/CfAp2UGC3qd4/vWqrE8RWycgAJ58o15f1qlLXMLLM5uXn0JOpUaac9ahnCXiUKBi1yd4mJ6DWt0KYr3HPlNy3fJpcHiXuPAGc/gBygDqZ1gek1Mv8aW0Yc5iAS2XQKF+IidgNADzJ0qELIwdlkk53HicRuQTljeAoJJ6A1znE9qbga+VClbohlYSMo+EDmI8jXkala21wiazD3kri/by9fuQGKKdlUkAD21OnM1SYvACZRpJg88sESRrBDflU3gfZZ8WxFpVnczMKDzOs1f4n7PL9pAC2d4OTKpYMRykbeprl3WekpdK37O/8/SOjCCW138GOs4c6ZVJInYE79QOVabgvEcMGC4zBxtDWyyH1ZWMH2qU/C+KW7CG3ZNtFtksLR8TSdc43DevSsnexbM7NcZnb5g3hdSOXiEGszhfFPfnnjHx7fMtTqb4Ox8P7Kravrfw1z7p18dtpIIYSCp+m9XGIwasCDBFcp4f22xFmzbVL2e2J/wAxBmUD5Q2sHpvU/if2mC6UW0jW+pJmT5leVXUTWdK2x8Cm6G2Xvk3FnGvYbIjhgde7cmY2OQ7gfUVfYDiiXfh0bmraH/keYrlVvBXMWS17EqGiLDoDHWGjb319at+E3r9hMmLOVkIyXJ31geICOg1rTjW8NfHYoU3Ws5z5dzpVKqeDcb73wvAYGJGxj96tqolFxeGa4yUllClKV4SFKUoBSlKAUpSgFKUoBSlKAUpSgFVfH+MdwgCDNdeRbX9WP8o/cDnU7GYtbVtncwqiSa47xzta1267rOZtFg6Ko2UdQCZnmT6Vp6el2y8jPfbojtybPAYUFyXIdzq7EyZ6eVQO0OLQkQwYBhorDcbzPTf2rn1/jl1ZUMVnoSTB31HWvd8A6Qz3LYzxoxaROsNAgHzrqKjEstnNxlYLPF412aToBoD+8mtR2FuB7l13MlFWGOwEQTO3L6CsKli7ENDCSE1X0mPw1aYXjrLbtKj93h7TjMyiDfufEUtqBqBtJ0JOvSl0dUdKJ1rDye/bHGF2YM2RmNoKdvA4JZSRyOk+Q6Vi+IcPNtiGYCDr5Vacf4jduPN7wZ2W4bbboApVEPOSpnbnUTB4Bnu6rlHyh9YnmR/e9U23w6alynjjj2miqmVs0o/M1v2b4182W2VGpL5tMyjbKIn6n2rd3Whi737h0P3YZQo03MKCfrWK7O9mbmVnuXDbt7lwPij8J3qyHF7FgsiW7lw6+I7T1r5n73pXqpZ/b3cnVfT5ly39fIvcPj7bqbbFnGU5mJ8Oo1XTUiub8WwKfevbsRcHiUOxNyNhctk6MmkEESORrStxFTqs7S2w36iouIxHeAFkBUDKNiQDqR6Go0fa8oN645Qn0CfqvBlOzuHLYkWbQQNlZitzND+Ge7YMInzgepr7xvBx4bmGUk/6tjKQyNrIUnQx08qu+GYVbd9cl1wVEtYc5wy8tW1EeRNXmGxShmuZVZnMk/Cxjqa3WfafS2bSi8P9/rujMukuhunujGcJ47dsECzZdHuGGJmZA3VOfqRzit0O0tq4Fs4oPLeG4WUKNdNQNpPOqrG3cOty3cKOGtnMGEHQ6ssEbTz3qb/juEx6XFOVHg5Cd/Dsc37VW7qVv08vg84+bPfDm/8AKj9wnZh8JezLeAtz4VYxmBPw+TDTX0rccL4gW8D/ABDY/iH9RzrkXEuMXLltLV+XVWkPPijkDHIda1PZu7e7pSScoMozatrzJ2gbeYq6iyN20VsVWJ0vLZ0WlRsBjBcQNEHZh0I39uY8iKk1JrBcnlZQpSleHopSlAKUpQClKUApSlAKUqPj8YLVq5cbZFLH2E05Bz37Su0Ra5/CpOVIN1h1IkL7DWsBe8Kk5gzRoIPP8JqTexhe6WumS5LtOgzOTJJ5DkJr6XDgSt1lhWAYiDpPiykeRGvnX0NUFVBRORZPXLJXFyBL+GNhImY8hp58+sV5XuL3j4lYZQTEgEHSNQf0qbxDCKXLWriXNSMoDHIBsJ21HPqDXlYtIfjWPQftUtOrdjUkeF7Hs9tFZp5u6gBj0E9Br9TS5jnGXaEEWxOifzGOdSWwNkDwk+ZeFqJj7dpVhWkxrG01JQR5ryWPZ/A5vvrxzZj4A0liZ+Mk8ulXz4PIS2TMxPTSo/BMSpwtvM0aa/iMHQA9IAFX9i/bZRMKOYB2r8+6+6dt8nJ8Nrywj6fpYqFawiqw/EHJS2zwFMhFGnud/wBK9sfgy8EGPIc6tnFpRIyzy2/Oqm5ezXVRGMk66gec1ibcmaY4S9hBucN1CZWA5tME66/2atcFhlsk94SREIOvWR1869sVj0w6Ky5b1w+pVJ20G5PWrbC4m3dtDNbynlJ19TpV/h7byRTKx9lsZu7iEt/fPBfYLIkCdBUi9ekKywhXWCdDPn0ivjjXA0cDKHJHz/18q8S+UopGpgH/AJ6VQySeT1xCyJPwnfmR6GsBiVbD3C6EqrzqPlny6Gt/jAcrKOlZTjADg6QSI+laOls0vD3T5IWR1Lbk1v2b4NLoa4+pQrlGkGQwg/rWrv8AHsOiOQygKY10BPRR/YrjXBuO3LIawGIVwA0bkDXQ7j/3V22HDAfNzrpSu+64gl559vsMfhePmTZv+y/bK0+ICar3ugVhGo29NQR9K3NfzNiOKNaxOZH1tv4T6R+hFf0XwPiYxGGs3h86AnyPMfWa6tiUoxsXdIx1ejmD7E6lKVSXilKUApSlAKUpQClKUArE/azxbusELYnNecAR0WGP7D3rbVyT7Z8R/wDYw6fFltM2UHaW1PuFj2qyqcITUp8IhYm4tIyeFuZspYN8EOFOhUSCD5yZ66aV6LYgnK4JHy5VkyPxco5+1fGFxtoWhupzH4dWg8vXnNe+Axqbh7lyN4trAY6AwdSY9iY1r6BvujkkKxZcN93OuhECNfl6GrYcOun4tVUEmTMecjpVzgrlp0OclUVSTmAFxnGhmIEiAIH1qhvcXuKpcuuWfCmhZjuSV1AAjU+lRUmw0UPEBD6EMN5E1V32nQVZ8QxzXWLudTsOnpVZcvToBA/M1Kx7YLK1uXI4pAGTQADT2qww9xu67x7qCWgW5lz5xyHrWRw+Khhrp+9W6YO4x2JJ18z5/wDNfE9R06pk0/mfRVWucco0WK7SBoS2oRBtsW9Wfc18WuKLoGyrGuaNf6k1TpgWB8YgDpv7V8jDs5MAgDcn9/WsjipMvTwi6/xFM8qdDA6e8VLTj5Vvikcp1rLPhGUjoecivbC2SxOUxC6+vvXjpRHxDRt2vuR49Dz/AOByqBd7QBthrzPM1AxPCmlUzBnImEMwImCTpI5jlUDBDUGCSdgKkqFyUSvUTQpxVgpJMEjX/iqvi+LBIKknTX1r7xVtirEnLBiOcjWKqu/JKgDNO4HMbkVKFSzkqjfqLTiuCa3YsOyguwzo4jwnQ5SfmEcthNQcT2qMZEGp0JA5RqAOs1ccUxKGyiKc3ckBvESPRNIGpP086i8Oe2jEm2M0SWAGn1rQ5xjjUtWOPr2E4xlJbPGeTNkgDppt+9dr+xTjRuYa7YY/5bBl/wBrzP5j864thcN3oJBAIJhSYJBPLl9etb/7FOIG3jmtMD95bYe6+LX2B+td6eZQOXHaZ3KlKVjNYpSlAKUpQClKUApSlAK4n9qmILcTcbBLKLO8zmcD3zR7V2yuG/adYZuK3AJgiyCRylQJqq1NrCG3cqeG9m7rkECUadRoRBy78/TpWvvWUwfeFVXP8Z65V0XT5VG89TVr2fw5sgKZcgBmJg6HmT1j8zWc7ScUS7iHL4clwAlm2RIbRpa7HKIAE12K3oShJ7fWxyW9ZETh17GMs+FVCsojTxy8nXc+ukirbgv2fW8neuxuGYAiABvOu48+dVLfabbbDpZfCqDmXvCpKDwaDLMmYEa9K1WM7WYf+AfukCM6HJaY5Y/DABG8SAPfSrZWWNYiu5PQlyZLH9gb9zvGVgzCcttYWBuDPPbYDmNRWUt8NILLlJfUbjw5fiJ89DU/iOKxFphkuFZEjKWjUR4Z3HKRpUK6L96O8dngQuZuW0CfOtKUs7hbI88TwvIJ0WQCA0E+oI0r34dxdrKlRDSIBbYeQiDHltRcBdBEgxBiYgkcvPWvexg1AbvUlj8Pi+HroNJ23qNnTwtWmUco9ja4bpn23GLpAaZB2MD05fpU9OEXbkd6GhgG25ESI5ba1N4dwqw1oT3iqD47qgNBGvwjoCan4zjCWCFtkv8A6ivczTqICwekzNQhTVW/w4JP3EZWzkt2/mV/C+CLcR8mUECPHMBhrm02BAOh89aueCWcGzNbTKz5R3lwmEJn5QTMbetQuGcbthy7LCEiVXQsTJbyjffrXlg+z1pmPd3t2JtkW2M6j4tIESBIrF1tUV6ajvlEq7JY05eDTYzgy2HzWrSC4yFXaCyqG0LZep03qHb+zyxZS7dvuXLCLaoIykxqv83l6irb/wCQ2rDC1ibuVmXMHIPp4onSRprU7s1xnD37d0o4IQ65gRlBMA+Lr1rC41vYsjqMFf4IcNdFwBLqoZts6uSf9yTE8taz/H3tFz3VnxOocsCYGYz4QPpXW+NMl20yKqSDCswjxzBg+mvnXJuMY7LdVcOcuoLuAgPmBEwv686zWwUWktkX05bzyVdu3p1HlsPUV847HZEMfERAHroT7VLv3QGZoyoJJ1kmI3PX+tVN3D53Z2k8yq6wOSztHnVfSdO7557I2X2quOO5X2bpUyP75RWx+y7iDHimEUnTMw9JR6zKcHuFgIgsCYOkeWu8DWBWp+zXDBeKYSI1Y/kjGu04tJnOym0f0TSlKwmwUpSgFKUoBSlKAUpSgFc27c2l/wAUt5zAuYaF8jbdzJ/7hXSa579r2BZbeHxdoeKy5Vj/ACvG/lmEf9XnRS0NS9hGcdcXEncNQNPLQA+m0GoHHuCqGW82b7ps/hAkgch6HX2rz7OY0XcMXtkwwPxHUEefka98ZxC7ns3FPgAIv8xEH5Ty1H0rdbum1ujmVpZw+TBdpSjX7160qhrcNGhDRBzEEbkVnsZxo3rzXHQSRAUTAGwA56Vb9scfmu3SoyF/A66SAuhiOR0rOJbjUGdPFGsAjqef6VL7P8TQ3J5WXj3Gm5Rzt5F9ge6vApmCMYFsNmI/7j8JnTXSvm9gO7mRGsakZTI2nr/7qsXDT3YXNmYSQQAPIgg7etM5UMC06kEb7c66yMbRZ2sc0ZQSQNQcokESQJPWPyr8vYnOASRHkCCCZ3nr18qre99SNPLbnXtcxeg6wBO08j9RH0qWxHSy8w9xks5bbLAYO0GCZAiQd4NQLuIz/HrJMnqaq7mKMeXSvbC3Cx6kbRv6+gqOUj3Qy+wrP/CuAsrnDLESevtoK6J2b7VJdtlHVFvqvwAqM2mkHbkPyrCcLs3HthIKm2Z10LAiQIjXqPQivvEcDw3dqyMc66XgpO/LLPMHf1FZroRsWGShNwZreIdn2u27XfFRdiXcCRkBnIZ3ImJ51iv4o2MRfXDHQ6Tr7RznauhYji6pYRWb/LW3JjUkQMizpmJga9are0/FsKGCZC9wsSUUAZGbwllYwNx5+lfO3Rj2eGboQz22MVxnE33yK7OSdSmvh8wo2/Wqa3wW93mRUZmBYaQwMamGGhgEVq0x727V/uJgyrM8klCMmVCYkLPLnX5c47dw9vu0y22KA5F2QuwAVGnRvmbMT0rJiPdmyOUtjH8RwLCVYBWzhSpI310JGm4q47FcTt4Y3WuCS6FRG2YkASRy31qr4telHZhuVOmms6GqgFpIQeH4nHISYjfaYrp/Z1iVTT9v9Gfq4tzLrtJxtr+Ja5ICjwJlnwqBAAMTGm9aP7IsMbvEUcwO7tuY23GWR6Zh9axow+S5J8WWCwI8+ntXVfsYwmZsVfjfKo8pJYqPQBfyrddtBmaveSOo0pSucbhSlKAUpSgFKUoBSlKAVU9q+EfxWDv2Ruyyn+5fEv8A5AVbUrxrOwOGcC4ddtm1dsvFm7lzCc2X8asNuRHXarLjfEzZxGQeKw6BbigmQymPDGskRtV/i8CcPi79kaW7p7+yTsCWHeKPQ6+jCubHCOce8Akq5JBPLzPL1qzOmtKPdmCxZsersenbG39+pVswZcymI0MaR5RFUuFvBS2gaUIE8ielbbjHZy8f9HMhGZWSXZQRBzRqZMHblVTY7E33DXETMmpGXUkj5YGzc9YFdfpWo1JS8/3ZXKTbKLgQQ3lFxQ8nQMSqkidHI1g+XSvC/fKh7YABNwkgKNI0AVt41OnpVtjeB3VRbhsMoI1fdRGzaajoQfKoJwNxrmvxPLKddztBHM8qv9x6mj84Twi5fcBFMHcwYAG7E9BOtXmFw2HDopL7GSVEEnbKDrHPWrs4V8LbNm25V1BdlRZL51GiltTsSZ9hUNceGZDfCuig5e8BObNux9ABptSMm0VS3PPF9jrI8S3SvkVJP+7SdKif4DkbvcNi7DZTpmbu3Ecipj0rQYbHWGVQbSrqTBB3Gp8I2BnrUvG4DDBWdcOjSpLMwgCOc7jp7VW5Nc5/Q9WSFhe0YRkN22VIPja03eJ/KxAJJ15jWqbj/GrbYl1w4GWc4YeinQjqZkGq29fFpvAndnL4wZK3BMgExofPbbUVV8dx6Pc720pQxDj+YfijQ6Rrz9apvT0tReG00W1RWpNrY3mMsnF4e5fF1u8tlSLWhU9W/FEVX8Nbbvy65vgOUwD+LNp1ggHnVTwzGNauWbqEkrleASs9Vnz2rV8W44mIGHPd9yFLMASCq5dmIGu5PrXyiae75X6nbcWtlwyyu4i61pLS2UziCXObKirEPJEy3i0may2Mxj4Z7tu5bssjEkGNCCCCVZhm0Jmeor8x3bHEPNsXzAMZtdfpyqo7RE9wovd4zkjIxAC5RvE+I8uXKro/iyUVn3lD/DWWUmM4l3hCKIXQEjY8hv8AWrjiuHt4fDm0qeO5llp3C6s0dCYAA21517dnuDWHthzcbMoYvZcAiRGVgdIG877V+YjBXsR3dwye9OSwsa5UMSBzXU68yT0rpVUrxFXHhbv39v7Mc7M5kyB/Bln8RMlAWJ6V33sFwb+GwFlYhmGd/V9R9BA9qyXDuzFsvZsLkZ5U3iNSFWCw9Nh6munVp6qecRRDplnMmKUpWI2ClKUApSlAKUpQClKUApSlAVfaDhpu2wU/zLZz2/MgEFT5MCR9K5V2ntsjri7K8sl9P6kfrXaaxfbbhXdo95EzW2//AEL0G2cDp1+vWrINYcW8efmZ7q9XpI5bwrtjethgblzLrlMyRp8MHlXpg+1OJsn7q66hl+cIdCdDIjnpXjxPs41sF0Ia2T4T5HYHzG1eHDLy5wLoLIRlj5lI5D+nOu5GMXBPBhzvsdU4D2gtYvDg3GyOV+8ERtoYHOrrh/CrCiUReuw0Pl09q4/Z4sZS4lue7YhbivlaTyyHSY8ta1nCPtSthSLyOGXSdCSdtVH61itokvULYSWfSRs+JcIS5LMNVU5SCQducHaubX+Dr3pYhSgPgCkKoy6ZrjN8uvQ86un+0FL1hxfRrTLM5QxQ7lQW3WdN6xeN4pnTVBb7xgzlIMr8gM/Drm3iZFW9PCcU1IjY03mJ93Me0+EBpzaicpJPy8yI05elfox7nKt1ltqDn1mPJcoJ0qVjOGhcqKzFnGZfEGheWbJufyqE3B7lh1D5TnAOVp1U9a1rSyrJH4+Q0MqqjfKyBlDA+pMjU1mcoa5rlViefwn+U9AY/PlXVm4RZuJbs5I7wMLDp8auoD5GJPwkT5yKxvHeylyxlN234Lj5FG7g9RGsVjsknsX1sYXDfd2bqSUjI+3hddGX9CDzFSeLYo92ilCsmS+0iAAP396h2row2Hu2Lx0ZldBzDglWMjyjQ9aue1t+4bWFw/dy6IXYgyAuUQSekCZr5uzpJO1qKOtDqEoLLM1ZxItOG3gzB5npWh7K8DGLxPe3Qb1tdZYwWPXU/AvIc4FZe5wliA9xoUtkWBuRBbKOgka9a6r2Bxlm1ZCE5GIB1H79a6nT9LKqDb5ZgvvU5LHBQ8d7Ls+OKWE7lGEXCo8KplGY+p2jzqRxTEmwoWyczBRZVgRKKNSifua1PHeOrlZbQDE7nbTzNeXZDsst1++uCUUnKNd5kgeX99a3xkow1zX/AEx7zlpiXHYHs3/DYfO+t274mJ3AOw/etTSlcyc3OTkzqRiorCFKUqBIUpSgFKUoBSlKAUpSgFKUoBX4ygggiQdwa/aUBzXtN2XfBs13DLnwzSblnfJO+Ufh8uXpFZnGdl7eJXvMG4zH/TYgD2J/Q13CsF2l+z+GN7A+E6lrY01mZTl/0/TpW7pb9PoN4Rkvpz6ceTlWN7M4hAe8sPpuy/1G49frVde0EJOafiaQ2nQ/3tXSMNx3EWzlvJmI3+Vp6FTFWaYiziFGe0NdfEo/Xetzk+cfIx+I1yc54ClpUL3MTds3DIbwZ1dekideoNTkxFu6QHIKCQGsoVOupEMAW9NRrW6vdmcNcPisAk81IBH51M4d2XtWSTZGVjzIUn9jVbuiiXrcGL4CWsNODsXXzaAOVRT0J8XxVoX7OYjFFLmKa2t1SsIuqqoOzNuSR0OlaV+GBgO81I0zLI28q9L1k5IB2HuY61RK/LyuSeh9ylfhyWbgyAswYFJkBTqAM20HUT5isl2gsN/Ei4iMSzrcyalldDDCN13kgaEkNWivBc7MWgnedtNtdgJqRhLiXRGIGZtEMQQw5MpXmJ3FTw1u9yuMl22Mzwjs++IZjiAbTCbhLBAwMhVBHKTMExptVvi+HjF3brJ4QWVGMb2re0eRaPoK1Fvhq2xdKfFdAzE6yVGUTVbicE3d5GuZR8ypuw6SYj2qtSUmTnlI5xxrhXeY027KAKkC2M0wq7nKOZ1JmrTgfCAhUYiVOYgICYygfE0VrreDtond21CZtGy6N7EbmrfgvZZVVQyZEA0X5j/uPL9avleoRK4xlZtEqOAdlUuvmynuhHiPzeQJ1Pma3lmyFUKoAA0AGwr6VQAABAGwFftc222Vjyzo1VKtYQpSlVFwpSlAKUpQClKUApSlAKUpQClKUApSlAKUpQFdxfs/ZxIi8kkbMNGHoR+hrK4rshesA9ye+QbKYDgdB1+vtW7pVkLJQ4Kp1Rnyc8PGiCFupDdCCjD61ITiAy5gSBzzAH2ka+9bXFYJLq5biK46MAf1qqfshYiEDppHhdj+TSK0Rvj3Rll0svyspbXGojQexryxHaBCYJ9YI/M1Zt2KgkrfYTyKKf0ivlewyiT3iydzk9vxVNTp5IeDdwYzitk4iTbf7vpmH5HnVnwZO7spoFIWCGjWCYb1rR2uxKjQ3CR0CgfuamWuyGHG6Fj1JI9/DGtTl1MMYPF01hlm40xOVELE7Qf7/KrTBcFv3RLgWhPzSW+mn51qcPg0tiLaKvoAK9qzS6j/AFWC+PSr8zyQcBwa3a1AlvxNv7ch7VOpSs7be7NaSSwhSlK8PRSlKAUpSgFKUoBSlKAUpSgFKUoBSlKAUpSgFKUoBSlKAUpSgFKUoBSlKAUpSgFKUoBSlKAUpSgFKUoBSlKAUpS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g;base64,/9j/4AAQSkZJRgABAQAAAQABAAD/2wCEAAkGBhQSEBIUEBMWFRUWFxkYExYWGRcYHBkbGBoaFxsYFxgXHiYfIB4jHRgYHzEgJCcqLSwtFx4yNTAqNSYrLCkBCQoKDgwOGg8PGi0kHyQsLC0vLS8sKi8sLCwpLSwsLSwyLCovKSwvLCwsLCwsLCw0LCwsLCwsLCwsLCwsMCwsLP/AABEIAMwA+AMBIgACEQEDEQH/xAAcAAEAAwEBAQEBAAAAAAAAAAAABAUGBwMCAQj/xAA+EAACAQIEAwYDBgQFBAMAAAABAhEAAwQSITEFQVEGEyJhcYEyQpEHI1KhscEUYtHwFTNDcuGCkqLxFiQ0/8QAGwEBAAMBAQEBAAAAAAAAAAAAAAIDBAUBBgf/xAAxEQACAgEDAgIHCAMAAAAAAAAAAQIDERIhMQRBE2EiMlFxgZHwBRQjQqGxwdEzUuH/2gAMAwEAAhEDEQA/AO40pSgFKUoBSlKAUpSgFKUoBSlKAUpSgFKUoBSlKAUpSgFKUoBSlKAUpSgFKUoBSlKAUpSgFKUoBSlKAUpSgFKUoBSlKAUpULE8YtoSJzMN1XUj1Ow9zXqTfB42luybSs/d47cYwi5fRS59yYUfnUd2Y6u10mPxEL9FKr+VWKp9yl3x7GnmvzOOorG3sMzA+BWA18SzHXVtJqHYxWFLZHu2FbbKApH1iJqxUeZX9532R0Clc/xfaDCYdjaN2WH4ZgeQymKYPtvYJhcRcU+jkD2bMIqlxjvvwWK1v8p0ClUuD40zIGUpdXqpjT2nX6VMscZtswUkqx2DCJ8gdifQ15pfJYrIvYnUpSokxSlKAUpSgFKUoBSlKAUpSgFKUoBSlKAUpSgFKUoBUXH8SSysud9gNSfQVC472hXDiB4nI0Xp5kDX251z/i3GsUfEtpgzGO8eCddIVdhWmnp3Zu+DNd1ChsuTYYjiD3/CfAp2UGC3qd4/vWqrE8RWycgAJ58o15f1qlLXMLLM5uXn0JOpUaac9ahnCXiUKBi1yd4mJ6DWt0KYr3HPlNy3fJpcHiXuPAGc/gBygDqZ1gek1Mv8aW0Yc5iAS2XQKF+IidgNADzJ0qELIwdlkk53HicRuQTljeAoJJ6A1znE9qbga+VClbohlYSMo+EDmI8jXkala21wiazD3kri/by9fuQGKKdlUkAD21OnM1SYvACZRpJg88sESRrBDflU3gfZZ8WxFpVnczMKDzOs1f4n7PL9pAC2d4OTKpYMRykbeprl3WekpdK37O/8/SOjCCW138GOs4c6ZVJInYE79QOVabgvEcMGC4zBxtDWyyH1ZWMH2qU/C+KW7CG3ZNtFtksLR8TSdc43DevSsnexbM7NcZnb5g3hdSOXiEGszhfFPfnnjHx7fMtTqb4Ox8P7Kravrfw1z7p18dtpIIYSCp+m9XGIwasCDBFcp4f22xFmzbVL2e2J/wAxBmUD5Q2sHpvU/if2mC6UW0jW+pJmT5leVXUTWdK2x8Cm6G2Xvk3FnGvYbIjhgde7cmY2OQ7gfUVfYDiiXfh0bmraH/keYrlVvBXMWS17EqGiLDoDHWGjb319at+E3r9hMmLOVkIyXJ31geICOg1rTjW8NfHYoU3Ws5z5dzpVKqeDcb73wvAYGJGxj96tqolFxeGa4yUllClKV4SFKUoBSlKAUpSgFKUoBSlKAUpSgFVfH+MdwgCDNdeRbX9WP8o/cDnU7GYtbVtncwqiSa47xzta1267rOZtFg6Ko2UdQCZnmT6Vp6el2y8jPfbojtybPAYUFyXIdzq7EyZ6eVQO0OLQkQwYBhorDcbzPTf2rn1/jl1ZUMVnoSTB31HWvd8A6Qz3LYzxoxaROsNAgHzrqKjEstnNxlYLPF412aToBoD+8mtR2FuB7l13MlFWGOwEQTO3L6CsKli7ENDCSE1X0mPw1aYXjrLbtKj93h7TjMyiDfufEUtqBqBtJ0JOvSl0dUdKJ1rDye/bHGF2YM2RmNoKdvA4JZSRyOk+Q6Vi+IcPNtiGYCDr5Vacf4jduPN7wZ2W4bbboApVEPOSpnbnUTB4Bnu6rlHyh9YnmR/e9U23w6alynjjj2miqmVs0o/M1v2b4182W2VGpL5tMyjbKIn6n2rd3Whi737h0P3YZQo03MKCfrWK7O9mbmVnuXDbt7lwPij8J3qyHF7FgsiW7lw6+I7T1r5n73pXqpZ/b3cnVfT5ly39fIvcPj7bqbbFnGU5mJ8Oo1XTUiub8WwKfevbsRcHiUOxNyNhctk6MmkEESORrStxFTqs7S2w36iouIxHeAFkBUDKNiQDqR6Go0fa8oN645Qn0CfqvBlOzuHLYkWbQQNlZitzND+Ge7YMInzgepr7xvBx4bmGUk/6tjKQyNrIUnQx08qu+GYVbd9cl1wVEtYc5wy8tW1EeRNXmGxShmuZVZnMk/Cxjqa3WfafS2bSi8P9/rujMukuhunujGcJ47dsECzZdHuGGJmZA3VOfqRzit0O0tq4Fs4oPLeG4WUKNdNQNpPOqrG3cOty3cKOGtnMGEHQ6ssEbTz3qb/juEx6XFOVHg5Cd/Dsc37VW7qVv08vg84+bPfDm/8AKj9wnZh8JezLeAtz4VYxmBPw+TDTX0rccL4gW8D/ABDY/iH9RzrkXEuMXLltLV+XVWkPPijkDHIda1PZu7e7pSScoMozatrzJ2gbeYq6iyN20VsVWJ0vLZ0WlRsBjBcQNEHZh0I39uY8iKk1JrBcnlZQpSleHopSlAKUpQClKUApSlAKUqPj8YLVq5cbZFLH2E05Bz37Su0Ra5/CpOVIN1h1IkL7DWsBe8Kk5gzRoIPP8JqTexhe6WumS5LtOgzOTJJ5DkJr6XDgSt1lhWAYiDpPiykeRGvnX0NUFVBRORZPXLJXFyBL+GNhImY8hp58+sV5XuL3j4lYZQTEgEHSNQf0qbxDCKXLWriXNSMoDHIBsJ21HPqDXlYtIfjWPQftUtOrdjUkeF7Hs9tFZp5u6gBj0E9Br9TS5jnGXaEEWxOifzGOdSWwNkDwk+ZeFqJj7dpVhWkxrG01JQR5ryWPZ/A5vvrxzZj4A0liZ+Mk8ulXz4PIS2TMxPTSo/BMSpwtvM0aa/iMHQA9IAFX9i/bZRMKOYB2r8+6+6dt8nJ8Nrywj6fpYqFawiqw/EHJS2zwFMhFGnud/wBK9sfgy8EGPIc6tnFpRIyzy2/Oqm5ezXVRGMk66gec1ibcmaY4S9hBucN1CZWA5tME66/2atcFhlsk94SREIOvWR1869sVj0w6Ky5b1w+pVJ20G5PWrbC4m3dtDNbynlJ19TpV/h7byRTKx9lsZu7iEt/fPBfYLIkCdBUi9ekKywhXWCdDPn0ivjjXA0cDKHJHz/18q8S+UopGpgH/AJ6VQySeT1xCyJPwnfmR6GsBiVbD3C6EqrzqPlny6Gt/jAcrKOlZTjADg6QSI+laOls0vD3T5IWR1Lbk1v2b4NLoa4+pQrlGkGQwg/rWrv8AHsOiOQygKY10BPRR/YrjXBuO3LIawGIVwA0bkDXQ7j/3V22HDAfNzrpSu+64gl559vsMfhePmTZv+y/bK0+ICar3ugVhGo29NQR9K3NfzNiOKNaxOZH1tv4T6R+hFf0XwPiYxGGs3h86AnyPMfWa6tiUoxsXdIx1ejmD7E6lKVSXilKUApSlAKUpQClKUArE/azxbusELYnNecAR0WGP7D3rbVyT7Z8R/wDYw6fFltM2UHaW1PuFj2qyqcITUp8IhYm4tIyeFuZspYN8EOFOhUSCD5yZ66aV6LYgnK4JHy5VkyPxco5+1fGFxtoWhupzH4dWg8vXnNe+Axqbh7lyN4trAY6AwdSY9iY1r6BvujkkKxZcN93OuhECNfl6GrYcOun4tVUEmTMecjpVzgrlp0OclUVSTmAFxnGhmIEiAIH1qhvcXuKpcuuWfCmhZjuSV1AAjU+lRUmw0UPEBD6EMN5E1V32nQVZ8QxzXWLudTsOnpVZcvToBA/M1Kx7YLK1uXI4pAGTQADT2qww9xu67x7qCWgW5lz5xyHrWRw+Khhrp+9W6YO4x2JJ18z5/wDNfE9R06pk0/mfRVWucco0WK7SBoS2oRBtsW9Wfc18WuKLoGyrGuaNf6k1TpgWB8YgDpv7V8jDs5MAgDcn9/WsjipMvTwi6/xFM8qdDA6e8VLTj5Vvikcp1rLPhGUjoecivbC2SxOUxC6+vvXjpRHxDRt2vuR49Dz/AOByqBd7QBthrzPM1AxPCmlUzBnImEMwImCTpI5jlUDBDUGCSdgKkqFyUSvUTQpxVgpJMEjX/iqvi+LBIKknTX1r7xVtirEnLBiOcjWKqu/JKgDNO4HMbkVKFSzkqjfqLTiuCa3YsOyguwzo4jwnQ5SfmEcthNQcT2qMZEGp0JA5RqAOs1ccUxKGyiKc3ckBvESPRNIGpP086i8Oe2jEm2M0SWAGn1rQ5xjjUtWOPr2E4xlJbPGeTNkgDppt+9dr+xTjRuYa7YY/5bBl/wBrzP5j864thcN3oJBAIJhSYJBPLl9etb/7FOIG3jmtMD95bYe6+LX2B+td6eZQOXHaZ3KlKVjNYpSlAKUpQClKUApSlAK4n9qmILcTcbBLKLO8zmcD3zR7V2yuG/adYZuK3AJgiyCRylQJqq1NrCG3cqeG9m7rkECUadRoRBy78/TpWvvWUwfeFVXP8Z65V0XT5VG89TVr2fw5sgKZcgBmJg6HmT1j8zWc7ScUS7iHL4clwAlm2RIbRpa7HKIAE12K3oShJ7fWxyW9ZETh17GMs+FVCsojTxy8nXc+ukirbgv2fW8neuxuGYAiABvOu48+dVLfabbbDpZfCqDmXvCpKDwaDLMmYEa9K1WM7WYf+AfukCM6HJaY5Y/DABG8SAPfSrZWWNYiu5PQlyZLH9gb9zvGVgzCcttYWBuDPPbYDmNRWUt8NILLlJfUbjw5fiJ89DU/iOKxFphkuFZEjKWjUR4Z3HKRpUK6L96O8dngQuZuW0CfOtKUs7hbI88TwvIJ0WQCA0E+oI0r34dxdrKlRDSIBbYeQiDHltRcBdBEgxBiYgkcvPWvexg1AbvUlj8Pi+HroNJ23qNnTwtWmUco9ja4bpn23GLpAaZB2MD05fpU9OEXbkd6GhgG25ESI5ba1N4dwqw1oT3iqD47qgNBGvwjoCan4zjCWCFtkv8A6ivczTqICwekzNQhTVW/w4JP3EZWzkt2/mV/C+CLcR8mUECPHMBhrm02BAOh89aueCWcGzNbTKz5R3lwmEJn5QTMbetQuGcbthy7LCEiVXQsTJbyjffrXlg+z1pmPd3t2JtkW2M6j4tIESBIrF1tUV6ajvlEq7JY05eDTYzgy2HzWrSC4yFXaCyqG0LZep03qHb+zyxZS7dvuXLCLaoIykxqv83l6irb/wCQ2rDC1ibuVmXMHIPp4onSRprU7s1xnD37d0o4IQ65gRlBMA+Lr1rC41vYsjqMFf4IcNdFwBLqoZts6uSf9yTE8taz/H3tFz3VnxOocsCYGYz4QPpXW+NMl20yKqSDCswjxzBg+mvnXJuMY7LdVcOcuoLuAgPmBEwv686zWwUWktkX05bzyVdu3p1HlsPUV847HZEMfERAHroT7VLv3QGZoyoJJ1kmI3PX+tVN3D53Z2k8yq6wOSztHnVfSdO7557I2X2quOO5X2bpUyP75RWx+y7iDHimEUnTMw9JR6zKcHuFgIgsCYOkeWu8DWBWp+zXDBeKYSI1Y/kjGu04tJnOym0f0TSlKwmwUpSgFKUoBSlKAUpSgFc27c2l/wAUt5zAuYaF8jbdzJ/7hXSa579r2BZbeHxdoeKy5Vj/ACvG/lmEf9XnRS0NS9hGcdcXEncNQNPLQA+m0GoHHuCqGW82b7ps/hAkgch6HX2rz7OY0XcMXtkwwPxHUEefka98ZxC7ns3FPgAIv8xEH5Ty1H0rdbum1ujmVpZw+TBdpSjX7160qhrcNGhDRBzEEbkVnsZxo3rzXHQSRAUTAGwA56Vb9scfmu3SoyF/A66SAuhiOR0rOJbjUGdPFGsAjqef6VL7P8TQ3J5WXj3Gm5Rzt5F9ge6vApmCMYFsNmI/7j8JnTXSvm9gO7mRGsakZTI2nr/7qsXDT3YXNmYSQQAPIgg7etM5UMC06kEb7c66yMbRZ2sc0ZQSQNQcokESQJPWPyr8vYnOASRHkCCCZ3nr18qre99SNPLbnXtcxeg6wBO08j9RH0qWxHSy8w9xks5bbLAYO0GCZAiQd4NQLuIz/HrJMnqaq7mKMeXSvbC3Cx6kbRv6+gqOUj3Qy+wrP/CuAsrnDLESevtoK6J2b7VJdtlHVFvqvwAqM2mkHbkPyrCcLs3HthIKm2Z10LAiQIjXqPQivvEcDw3dqyMc66XgpO/LLPMHf1FZroRsWGShNwZreIdn2u27XfFRdiXcCRkBnIZ3ImJ51iv4o2MRfXDHQ6Tr7RznauhYji6pYRWb/LW3JjUkQMizpmJga9are0/FsKGCZC9wsSUUAZGbwllYwNx5+lfO3Rj2eGboQz22MVxnE33yK7OSdSmvh8wo2/Wqa3wW93mRUZmBYaQwMamGGhgEVq0x727V/uJgyrM8klCMmVCYkLPLnX5c47dw9vu0y22KA5F2QuwAVGnRvmbMT0rJiPdmyOUtjH8RwLCVYBWzhSpI310JGm4q47FcTt4Y3WuCS6FRG2YkASRy31qr4telHZhuVOmms6GqgFpIQeH4nHISYjfaYrp/Z1iVTT9v9Gfq4tzLrtJxtr+Ja5ICjwJlnwqBAAMTGm9aP7IsMbvEUcwO7tuY23GWR6Zh9axow+S5J8WWCwI8+ntXVfsYwmZsVfjfKo8pJYqPQBfyrddtBmaveSOo0pSucbhSlKAUpSgFKUoBSlKAVU9q+EfxWDv2Ruyyn+5fEv8A5AVbUrxrOwOGcC4ddtm1dsvFm7lzCc2X8asNuRHXarLjfEzZxGQeKw6BbigmQymPDGskRtV/i8CcPi79kaW7p7+yTsCWHeKPQ6+jCubHCOce8Akq5JBPLzPL1qzOmtKPdmCxZsersenbG39+pVswZcymI0MaR5RFUuFvBS2gaUIE8ielbbjHZy8f9HMhGZWSXZQRBzRqZMHblVTY7E33DXETMmpGXUkj5YGzc9YFdfpWo1JS8/3ZXKTbKLgQQ3lFxQ8nQMSqkidHI1g+XSvC/fKh7YABNwkgKNI0AVt41OnpVtjeB3VRbhsMoI1fdRGzaajoQfKoJwNxrmvxPLKddztBHM8qv9x6mj84Twi5fcBFMHcwYAG7E9BOtXmFw2HDopL7GSVEEnbKDrHPWrs4V8LbNm25V1BdlRZL51GiltTsSZ9hUNceGZDfCuig5e8BObNux9ABptSMm0VS3PPF9jrI8S3SvkVJP+7SdKif4DkbvcNi7DZTpmbu3Ecipj0rQYbHWGVQbSrqTBB3Gp8I2BnrUvG4DDBWdcOjSpLMwgCOc7jp7VW5Nc5/Q9WSFhe0YRkN22VIPja03eJ/KxAJJ15jWqbj/GrbYl1w4GWc4YeinQjqZkGq29fFpvAndnL4wZK3BMgExofPbbUVV8dx6Pc720pQxDj+YfijQ6Rrz9apvT0tReG00W1RWpNrY3mMsnF4e5fF1u8tlSLWhU9W/FEVX8Nbbvy65vgOUwD+LNp1ggHnVTwzGNauWbqEkrleASs9Vnz2rV8W44mIGHPd9yFLMASCq5dmIGu5PrXyiae75X6nbcWtlwyyu4i61pLS2UziCXObKirEPJEy3i0may2Mxj4Z7tu5bssjEkGNCCCCVZhm0Jmeor8x3bHEPNsXzAMZtdfpyqo7RE9wovd4zkjIxAC5RvE+I8uXKro/iyUVn3lD/DWWUmM4l3hCKIXQEjY8hv8AWrjiuHt4fDm0qeO5llp3C6s0dCYAA21517dnuDWHthzcbMoYvZcAiRGVgdIG877V+YjBXsR3dwye9OSwsa5UMSBzXU68yT0rpVUrxFXHhbv39v7Mc7M5kyB/Bln8RMlAWJ6V33sFwb+GwFlYhmGd/V9R9BA9qyXDuzFsvZsLkZ5U3iNSFWCw9Nh6munVp6qecRRDplnMmKUpWI2ClKUApSlAKUpQClKUApSlAVfaDhpu2wU/zLZz2/MgEFT5MCR9K5V2ntsjri7K8sl9P6kfrXaaxfbbhXdo95EzW2//AEL0G2cDp1+vWrINYcW8efmZ7q9XpI5bwrtjethgblzLrlMyRp8MHlXpg+1OJsn7q66hl+cIdCdDIjnpXjxPs41sF0Ia2T4T5HYHzG1eHDLy5wLoLIRlj5lI5D+nOu5GMXBPBhzvsdU4D2gtYvDg3GyOV+8ERtoYHOrrh/CrCiUReuw0Pl09q4/Z4sZS4lue7YhbivlaTyyHSY8ta1nCPtSthSLyOGXSdCSdtVH61itokvULYSWfSRs+JcIS5LMNVU5SCQducHaubX+Dr3pYhSgPgCkKoy6ZrjN8uvQ86un+0FL1hxfRrTLM5QxQ7lQW3WdN6xeN4pnTVBb7xgzlIMr8gM/Drm3iZFW9PCcU1IjY03mJ93Me0+EBpzaicpJPy8yI05elfox7nKt1ltqDn1mPJcoJ0qVjOGhcqKzFnGZfEGheWbJufyqE3B7lh1D5TnAOVp1U9a1rSyrJH4+Q0MqqjfKyBlDA+pMjU1mcoa5rlViefwn+U9AY/PlXVm4RZuJbs5I7wMLDp8auoD5GJPwkT5yKxvHeylyxlN234Lj5FG7g9RGsVjsknsX1sYXDfd2bqSUjI+3hddGX9CDzFSeLYo92ilCsmS+0iAAP396h2row2Hu2Lx0ZldBzDglWMjyjQ9aue1t+4bWFw/dy6IXYgyAuUQSekCZr5uzpJO1qKOtDqEoLLM1ZxItOG3gzB5npWh7K8DGLxPe3Qb1tdZYwWPXU/AvIc4FZe5wliA9xoUtkWBuRBbKOgka9a6r2Bxlm1ZCE5GIB1H79a6nT9LKqDb5ZgvvU5LHBQ8d7Ls+OKWE7lGEXCo8KplGY+p2jzqRxTEmwoWyczBRZVgRKKNSifua1PHeOrlZbQDE7nbTzNeXZDsst1++uCUUnKNd5kgeX99a3xkow1zX/AEx7zlpiXHYHs3/DYfO+t274mJ3AOw/etTSlcyc3OTkzqRiorCFKUqBIUpSgFKUoBSlKAUpSgFKUoBX4ygggiQdwa/aUBzXtN2XfBs13DLnwzSblnfJO+Ufh8uXpFZnGdl7eJXvMG4zH/TYgD2J/Q13CsF2l+z+GN7A+E6lrY01mZTl/0/TpW7pb9PoN4Rkvpz6ceTlWN7M4hAe8sPpuy/1G49frVde0EJOafiaQ2nQ/3tXSMNx3EWzlvJmI3+Vp6FTFWaYiziFGe0NdfEo/Xetzk+cfIx+I1yc54ClpUL3MTds3DIbwZ1dekideoNTkxFu6QHIKCQGsoVOupEMAW9NRrW6vdmcNcPisAk81IBH51M4d2XtWSTZGVjzIUn9jVbuiiXrcGL4CWsNODsXXzaAOVRT0J8XxVoX7OYjFFLmKa2t1SsIuqqoOzNuSR0OlaV+GBgO81I0zLI28q9L1k5IB2HuY61RK/LyuSeh9ylfhyWbgyAswYFJkBTqAM20HUT5isl2gsN/Ei4iMSzrcyalldDDCN13kgaEkNWivBc7MWgnedtNtdgJqRhLiXRGIGZtEMQQw5MpXmJ3FTw1u9yuMl22Mzwjs++IZjiAbTCbhLBAwMhVBHKTMExptVvi+HjF3brJ4QWVGMb2re0eRaPoK1Fvhq2xdKfFdAzE6yVGUTVbicE3d5GuZR8ypuw6SYj2qtSUmTnlI5xxrhXeY027KAKkC2M0wq7nKOZ1JmrTgfCAhUYiVOYgICYygfE0VrreDtond21CZtGy6N7EbmrfgvZZVVQyZEA0X5j/uPL9avleoRK4xlZtEqOAdlUuvmynuhHiPzeQJ1Pma3lmyFUKoAA0AGwr6VQAABAGwFftc222Vjyzo1VKtYQpSlVFwpSlAKUpQClKUApSlAKUpQClKUApSlAKUpQFdxfs/ZxIi8kkbMNGHoR+hrK4rshesA9ye+QbKYDgdB1+vtW7pVkLJQ4Kp1Rnyc8PGiCFupDdCCjD61ITiAy5gSBzzAH2ka+9bXFYJLq5biK46MAf1qqfshYiEDppHhdj+TSK0Rvj3Rll0svyspbXGojQexryxHaBCYJ9YI/M1Zt2KgkrfYTyKKf0ivlewyiT3iydzk9vxVNTp5IeDdwYzitk4iTbf7vpmH5HnVnwZO7spoFIWCGjWCYb1rR2uxKjQ3CR0CgfuamWuyGHG6Fj1JI9/DGtTl1MMYPF01hlm40xOVELE7Qf7/KrTBcFv3RLgWhPzSW+mn51qcPg0tiLaKvoAK9qzS6j/AFWC+PSr8zyQcBwa3a1AlvxNv7ch7VOpSs7be7NaSSwhSlK8PRSlKAUpSgFKUoBSlKAUpSgFKUoBSlKAUpSgFKUoBSlKAUpSgFKUoBSlKAUpSgFKUoBSlKAUpSgFKUoBSlKAUpSg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http://www.uiowa.edu/~nathist/images/earth_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914" y="381000"/>
            <a:ext cx="451485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28600" y="3886200"/>
            <a:ext cx="8686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55000"/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v"/>
              <a:defRPr sz="320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55000"/>
              <a:buChar char="-"/>
              <a:defRPr sz="320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Ø"/>
              <a:defRPr sz="32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§"/>
              <a:defRPr sz="32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§"/>
              <a:defRPr sz="32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§"/>
              <a:defRPr sz="32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§"/>
              <a:defRPr sz="32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§"/>
              <a:defRPr sz="32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 smtClean="0"/>
              <a:t>The Earth is a </a:t>
            </a:r>
            <a:r>
              <a:rPr lang="en-US" dirty="0">
                <a:solidFill>
                  <a:srgbClr val="FFFF00"/>
                </a:solidFill>
              </a:rPr>
              <a:t>c</a:t>
            </a:r>
            <a:r>
              <a:rPr lang="en-US" dirty="0" smtClean="0">
                <a:solidFill>
                  <a:srgbClr val="FFFF00"/>
                </a:solidFill>
              </a:rPr>
              <a:t>losed system.</a:t>
            </a:r>
          </a:p>
          <a:p>
            <a:pPr lvl="1"/>
            <a:r>
              <a:rPr lang="en-US" sz="2800" dirty="0" smtClean="0"/>
              <a:t>The only thing that enters or leaves the Earth in large quantities is </a:t>
            </a:r>
            <a:r>
              <a:rPr lang="en-US" sz="2800" dirty="0" smtClean="0">
                <a:solidFill>
                  <a:srgbClr val="FFFF00"/>
                </a:solidFill>
              </a:rPr>
              <a:t>heat</a:t>
            </a:r>
            <a:r>
              <a:rPr lang="en-US" sz="2800" dirty="0" smtClean="0"/>
              <a:t>.</a:t>
            </a:r>
          </a:p>
          <a:p>
            <a:pPr lvl="1"/>
            <a:r>
              <a:rPr lang="en-US" sz="2800" dirty="0" smtClean="0"/>
              <a:t>Resources are limited, but the population continues to increase.</a:t>
            </a:r>
          </a:p>
          <a:p>
            <a:pPr lvl="1"/>
            <a:r>
              <a:rPr lang="en-US" sz="2800" dirty="0" smtClean="0"/>
              <a:t>Wastes do not go away.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Environmental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5486400" cy="51054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Pollution</a:t>
            </a:r>
            <a:endParaRPr lang="en-US" dirty="0"/>
          </a:p>
          <a:p>
            <a:pPr lvl="1"/>
            <a:r>
              <a:rPr lang="en-US" dirty="0" smtClean="0"/>
              <a:t>Pollution is a degradation; an undesired </a:t>
            </a:r>
            <a:r>
              <a:rPr lang="en-US" dirty="0"/>
              <a:t>change in air, water, or soil that affects the health of living things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Biodegradable pollution</a:t>
            </a:r>
            <a:r>
              <a:rPr lang="en-US" dirty="0" smtClean="0"/>
              <a:t> will break down naturally over time.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Nondegradable</a:t>
            </a:r>
            <a:r>
              <a:rPr lang="en-US" dirty="0" smtClean="0">
                <a:solidFill>
                  <a:schemeClr val="tx1"/>
                </a:solidFill>
              </a:rPr>
              <a:t> pollution </a:t>
            </a:r>
            <a:r>
              <a:rPr lang="en-US" dirty="0" smtClean="0"/>
              <a:t>does not break down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824" y="2590800"/>
            <a:ext cx="3496176" cy="2393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14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biggest challenges with pollution is that it moves, affecting areas far away from the source.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074" name="Picture 2" descr="http://www.nasa.gov/images/content/483902main_Final-US-PM2.5-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6248400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3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Environmental Problems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Loss of </a:t>
            </a:r>
            <a:r>
              <a:rPr lang="en-US" dirty="0" smtClean="0">
                <a:solidFill>
                  <a:srgbClr val="FFFF00"/>
                </a:solidFill>
              </a:rPr>
              <a:t>Biodiversity</a:t>
            </a:r>
          </a:p>
          <a:p>
            <a:pPr lvl="1"/>
            <a:r>
              <a:rPr lang="en-US" dirty="0" smtClean="0"/>
              <a:t>The number of species on the Earth is unknown, but estimated to be in the tens of millions.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Biodiversity</a:t>
            </a:r>
            <a:r>
              <a:rPr lang="en-US" dirty="0" smtClean="0"/>
              <a:t> </a:t>
            </a:r>
            <a:r>
              <a:rPr lang="en-US" dirty="0" smtClean="0"/>
              <a:t>is the number of different species present in </a:t>
            </a:r>
            <a:r>
              <a:rPr lang="en-US" dirty="0" smtClean="0"/>
              <a:t>one specific ecosystem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Extinction</a:t>
            </a:r>
            <a:r>
              <a:rPr lang="en-US" dirty="0" smtClean="0"/>
              <a:t>, or the complete loss of a species, is a natural event that can be accelerated by human actions.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7D064-2273-4C35-B3EA-1C7EE0C7546D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of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Extinction is a normal event.</a:t>
            </a:r>
          </a:p>
          <a:p>
            <a:r>
              <a:rPr lang="en-US" dirty="0" smtClean="0"/>
              <a:t>The most recent major extinction, about 65 million years ago, caused 75% of all species to disappear from the Earth.</a:t>
            </a:r>
          </a:p>
          <a:p>
            <a:pPr lvl="1"/>
            <a:r>
              <a:rPr lang="en-US" dirty="0" smtClean="0"/>
              <a:t>Believed to have been caused by a meteor impact.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098" name="Picture 2" descr="File:Impact ev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01290"/>
            <a:ext cx="492442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49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of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6324600" cy="5638800"/>
          </a:xfrm>
        </p:spPr>
        <p:txBody>
          <a:bodyPr/>
          <a:lstStyle/>
          <a:p>
            <a:r>
              <a:rPr lang="en-US" dirty="0" smtClean="0"/>
              <a:t>Assuming no catastrophic events occur, extinctions occur at a pretty slow rate.</a:t>
            </a:r>
          </a:p>
          <a:p>
            <a:r>
              <a:rPr lang="en-US" dirty="0" smtClean="0"/>
              <a:t>Scientists believe we may be in the midst of the next major extinction event, due to human influences.</a:t>
            </a:r>
          </a:p>
          <a:p>
            <a:r>
              <a:rPr lang="en-US" dirty="0" smtClean="0"/>
              <a:t>Australia has experienced 27 mammal extinctions since 1788, primarily due to the influence of European settlers.</a:t>
            </a:r>
          </a:p>
          <a:p>
            <a:pPr lvl="1"/>
            <a:r>
              <a:rPr lang="en-US" dirty="0" smtClean="0"/>
              <a:t>Normal background extinction rate is 1 mammal every 200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01146" y="4791694"/>
            <a:ext cx="254285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  <a:latin typeface="+mn-lt"/>
              </a:rPr>
              <a:t>The short-tailed hopping mouse, now extinct in Australia.</a:t>
            </a:r>
            <a:endParaRPr lang="en-US" sz="15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2" descr="http://www.australianwildlife.org/images/image/mammals/short-tailed-hopping-mou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057399"/>
            <a:ext cx="1981200" cy="264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06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Environmental ethics </a:t>
            </a:r>
            <a:r>
              <a:rPr lang="en-US" dirty="0" smtClean="0"/>
              <a:t>is the discipline that studies the moral relationship of human beings to the environment.</a:t>
            </a:r>
          </a:p>
          <a:p>
            <a:pPr lvl="1"/>
            <a:r>
              <a:rPr lang="en-US" dirty="0" smtClean="0"/>
              <a:t>What is the value of the environment?</a:t>
            </a:r>
          </a:p>
          <a:p>
            <a:pPr lvl="1"/>
            <a:r>
              <a:rPr lang="en-US" dirty="0" smtClean="0"/>
              <a:t>What moral responsibility do we </a:t>
            </a:r>
            <a:r>
              <a:rPr lang="en-US" dirty="0" smtClean="0"/>
              <a:t>have in dealing with the major environmental problems?</a:t>
            </a:r>
            <a:endParaRPr lang="en-US" dirty="0" smtClean="0"/>
          </a:p>
          <a:p>
            <a:pPr lvl="1"/>
            <a:r>
              <a:rPr lang="en-US" dirty="0" smtClean="0"/>
              <a:t>Which needs should be given the highest priority in our decision making?</a:t>
            </a:r>
          </a:p>
          <a:p>
            <a:r>
              <a:rPr lang="en-US" dirty="0" smtClean="0"/>
              <a:t>Two main </a:t>
            </a:r>
            <a:r>
              <a:rPr lang="en-US" dirty="0" err="1" smtClean="0"/>
              <a:t>catergories</a:t>
            </a:r>
            <a:r>
              <a:rPr lang="en-US" dirty="0" smtClean="0"/>
              <a:t> of ethics have emerged </a:t>
            </a:r>
            <a:r>
              <a:rPr lang="en-US" dirty="0" smtClean="0"/>
              <a:t>in human culture in modern history.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Anthropocentrism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Anthropocentrism</a:t>
            </a:r>
            <a:r>
              <a:rPr lang="en-US" dirty="0" smtClean="0"/>
              <a:t> literally means “human-centered”.</a:t>
            </a:r>
            <a:endParaRPr lang="en-US" dirty="0"/>
          </a:p>
          <a:p>
            <a:pPr lvl="1"/>
            <a:r>
              <a:rPr lang="en-US" dirty="0" smtClean="0"/>
              <a:t>This set of ethics protects and promotes of human interests or well-being at the expense of all other factors.</a:t>
            </a:r>
          </a:p>
          <a:p>
            <a:pPr lvl="1"/>
            <a:r>
              <a:rPr lang="en-US" dirty="0" smtClean="0"/>
              <a:t>Often places an emphasis on short-term benefits while disregarding long-term consequences.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DBC22-F100-4766-A55F-745E2EB9BFEA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Instructor Resources</a:t>
            </a:r>
            <a:br>
              <a:rPr lang="en-US" dirty="0" smtClean="0"/>
            </a:br>
            <a:r>
              <a:rPr lang="en-US" sz="1200" dirty="0" smtClean="0"/>
              <a:t>This slide does not appear while presenting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Fillable student notes outline:</a:t>
            </a:r>
          </a:p>
          <a:p>
            <a:pPr marL="0" indent="0">
              <a:buNone/>
            </a:pP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www.aurumscience.com/environmental/1_introduction/notes_outline.html</a:t>
            </a:r>
            <a:endParaRPr lang="en-US" sz="1800" dirty="0" smtClean="0"/>
          </a:p>
          <a:p>
            <a:pPr marL="400050" lvl="1" indent="0">
              <a:buNone/>
            </a:pPr>
            <a:endParaRPr lang="en-US" sz="1800" dirty="0" smtClean="0"/>
          </a:p>
          <a:p>
            <a:r>
              <a:rPr lang="en-US" sz="2800" dirty="0" smtClean="0"/>
              <a:t>Study guide:</a:t>
            </a:r>
          </a:p>
          <a:p>
            <a:pPr marL="0" indent="0">
              <a:buNone/>
            </a:pP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www.aurumscience.com/environmental/1_introduction/studyguide.html</a:t>
            </a:r>
            <a:endParaRPr lang="en-US" sz="1800" dirty="0" smtClean="0"/>
          </a:p>
          <a:p>
            <a:pPr marL="400050" lvl="1" indent="0">
              <a:buNone/>
            </a:pPr>
            <a:endParaRPr lang="en-US" sz="1800" dirty="0"/>
          </a:p>
          <a:p>
            <a:r>
              <a:rPr lang="en-US" sz="2800" dirty="0" smtClean="0"/>
              <a:t>Other worksheets and assignments:</a:t>
            </a:r>
          </a:p>
          <a:p>
            <a:pPr marL="0" indent="0">
              <a:buNone/>
            </a:pPr>
            <a:r>
              <a:rPr lang="en-US" sz="1800" dirty="0" smtClean="0">
                <a:hlinkClick r:id="rId4"/>
              </a:rPr>
              <a:t>http</a:t>
            </a:r>
            <a:r>
              <a:rPr lang="en-US" sz="1800" dirty="0">
                <a:hlinkClick r:id="rId4"/>
              </a:rPr>
              <a:t>://www.aurumscience.com/environmental/1_introduction/index.html</a:t>
            </a:r>
            <a:endParaRPr lang="en-US" sz="1800" dirty="0"/>
          </a:p>
          <a:p>
            <a:pPr marL="400050" lvl="1" indent="0">
              <a:buNone/>
            </a:pPr>
            <a:endParaRPr lang="en-US" sz="1800" dirty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Next Unit: Principles of Science</a:t>
            </a:r>
            <a:endParaRPr lang="en-US" sz="2800" dirty="0"/>
          </a:p>
          <a:p>
            <a:pPr marL="0" indent="0">
              <a:buNone/>
            </a:pPr>
            <a:r>
              <a:rPr lang="en-US" sz="1800" dirty="0" smtClean="0">
                <a:hlinkClick r:id="rId5"/>
              </a:rPr>
              <a:t>http</a:t>
            </a:r>
            <a:r>
              <a:rPr lang="en-US" sz="1800" dirty="0">
                <a:hlinkClick r:id="rId5"/>
              </a:rPr>
              <a:t>://</a:t>
            </a:r>
            <a:r>
              <a:rPr lang="en-US" sz="1800" dirty="0" smtClean="0">
                <a:hlinkClick r:id="rId5"/>
              </a:rPr>
              <a:t>www.aurumscience.com/environmental/2_science/index.html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Written by James </a:t>
            </a:r>
            <a:r>
              <a:rPr lang="en-US" sz="1800" dirty="0" err="1" smtClean="0"/>
              <a:t>Dauray</a:t>
            </a:r>
            <a:endParaRPr lang="en-US" sz="18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1800" dirty="0" smtClean="0"/>
              <a:t>Written by James </a:t>
            </a:r>
            <a:r>
              <a:rPr lang="en-US" sz="1800" dirty="0" err="1" smtClean="0"/>
              <a:t>Dauray</a:t>
            </a:r>
            <a:endParaRPr lang="en-US" sz="1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2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Ecocentrism</a:t>
            </a:r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4680432" cy="5562600"/>
          </a:xfrm>
        </p:spPr>
        <p:txBody>
          <a:bodyPr/>
          <a:lstStyle/>
          <a:p>
            <a:r>
              <a:rPr lang="en-US" dirty="0" smtClean="0"/>
              <a:t>Advocated </a:t>
            </a:r>
            <a:r>
              <a:rPr lang="en-US" dirty="0" smtClean="0"/>
              <a:t>by John </a:t>
            </a:r>
            <a:r>
              <a:rPr lang="en-US" dirty="0"/>
              <a:t>Muir, first president of the Sierra </a:t>
            </a:r>
            <a:r>
              <a:rPr lang="en-US" dirty="0" smtClean="0"/>
              <a:t>Club.</a:t>
            </a:r>
            <a:endParaRPr lang="en-US" dirty="0"/>
          </a:p>
          <a:p>
            <a:r>
              <a:rPr lang="en-US" dirty="0" err="1" smtClean="0">
                <a:solidFill>
                  <a:srgbClr val="FFFF00"/>
                </a:solidFill>
              </a:rPr>
              <a:t>Ecocentrists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believe that nature deserves to exist for its own sake regardless of degree of usefulness to humans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preservation of ecosystems or other living things takes priority over human needs.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07A5F-DD6A-481C-9F81-23AB5C712204}" type="slidenum">
              <a:rPr lang="en-US"/>
              <a:pPr/>
              <a:t>20</a:t>
            </a:fld>
            <a:endParaRPr lang="en-US"/>
          </a:p>
        </p:txBody>
      </p:sp>
      <p:pic>
        <p:nvPicPr>
          <p:cNvPr id="7170" name="Picture 2" descr="http://camul123.files.wordpress.com/2010/05/john-mu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032" y="1752600"/>
            <a:ext cx="409217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Hetch</a:t>
            </a:r>
            <a:r>
              <a:rPr lang="en-US" dirty="0" smtClean="0"/>
              <a:t> </a:t>
            </a:r>
            <a:r>
              <a:rPr lang="en-US" dirty="0" err="1" smtClean="0"/>
              <a:t>Hetchy</a:t>
            </a:r>
            <a:r>
              <a:rPr lang="en-US" dirty="0" smtClean="0"/>
              <a:t> Debate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debate about whether to build a dam in the </a:t>
            </a:r>
            <a:r>
              <a:rPr lang="en-US" dirty="0" err="1" smtClean="0"/>
              <a:t>Hetch</a:t>
            </a:r>
            <a:r>
              <a:rPr lang="en-US" dirty="0" smtClean="0"/>
              <a:t> </a:t>
            </a:r>
            <a:r>
              <a:rPr lang="en-US" dirty="0" err="1" smtClean="0"/>
              <a:t>Hetchy</a:t>
            </a:r>
            <a:r>
              <a:rPr lang="en-US" dirty="0" smtClean="0"/>
              <a:t> valley was one of the first big debates between these two philosophies.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67853"/>
            <a:ext cx="5871267" cy="413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05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Conservationists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5791200" cy="5562600"/>
          </a:xfrm>
        </p:spPr>
        <p:txBody>
          <a:bodyPr/>
          <a:lstStyle/>
          <a:p>
            <a:r>
              <a:rPr lang="en-US" dirty="0" smtClean="0"/>
              <a:t>The dam was eventually constructed.</a:t>
            </a:r>
          </a:p>
          <a:p>
            <a:r>
              <a:rPr lang="en-US" dirty="0" smtClean="0"/>
              <a:t>The justification for building it was best stated by Gifford Pinochet, the first man in charge of the U.S. Forest Service.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000" dirty="0"/>
              <a:t>"Where conflicting interests must be </a:t>
            </a:r>
            <a:r>
              <a:rPr lang="en-US" sz="2000" dirty="0" smtClean="0"/>
              <a:t>		reconciled</a:t>
            </a:r>
            <a:r>
              <a:rPr lang="en-US" sz="2000" dirty="0"/>
              <a:t>, the question shall always be </a:t>
            </a:r>
            <a:r>
              <a:rPr lang="en-US" sz="2000" dirty="0" smtClean="0"/>
              <a:t>	answered </a:t>
            </a:r>
            <a:r>
              <a:rPr lang="en-US" sz="2000" dirty="0"/>
              <a:t>from the standpoint of the </a:t>
            </a:r>
            <a:r>
              <a:rPr lang="en-US" sz="2000" dirty="0" smtClean="0"/>
              <a:t>	greatest </a:t>
            </a:r>
            <a:r>
              <a:rPr lang="en-US" sz="2000" dirty="0"/>
              <a:t>good of the greatest number in </a:t>
            </a:r>
            <a:r>
              <a:rPr lang="en-US" sz="2000" dirty="0" smtClean="0"/>
              <a:t>	the </a:t>
            </a:r>
            <a:r>
              <a:rPr lang="en-US" sz="2000" dirty="0"/>
              <a:t>long run</a:t>
            </a:r>
            <a:r>
              <a:rPr lang="en-US" sz="2000" dirty="0" smtClean="0"/>
              <a:t>.“</a:t>
            </a:r>
          </a:p>
          <a:p>
            <a:r>
              <a:rPr lang="en-US" dirty="0" smtClean="0"/>
              <a:t>This philosophy, called </a:t>
            </a:r>
            <a:r>
              <a:rPr lang="en-US" b="1" dirty="0" smtClean="0"/>
              <a:t>resource conservationism</a:t>
            </a:r>
            <a:r>
              <a:rPr lang="en-US" dirty="0" smtClean="0"/>
              <a:t>, was also advocated by Teddy Roosevelt.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DBC22-F100-4766-A55F-745E2EB9BFEA}" type="slidenum">
              <a:rPr lang="en-US"/>
              <a:pPr/>
              <a:t>22</a:t>
            </a:fld>
            <a:endParaRPr lang="en-US"/>
          </a:p>
        </p:txBody>
      </p:sp>
      <p:pic>
        <p:nvPicPr>
          <p:cNvPr id="5" name="Picture 5" descr="C:\DOCUME~1\JUDI_D~1\LOCALS~1\Temp\npo000039.tmp"/>
          <p:cNvPicPr>
            <a:picLocks noChangeAspect="1" noChangeArrowheads="1"/>
          </p:cNvPicPr>
          <p:nvPr/>
        </p:nvPicPr>
        <p:blipFill>
          <a:blip r:embed="rId2" cstate="print"/>
          <a:srcRect l="18750" t="12500" r="18750"/>
          <a:stretch>
            <a:fillRect/>
          </a:stretch>
        </p:blipFill>
        <p:spPr bwMode="auto">
          <a:xfrm>
            <a:off x="5943600" y="1676400"/>
            <a:ext cx="3048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and After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229600" cy="579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etch Hetchy Valley and Kolana Rock from the Lake Eleanor Trail in Yosemite National Park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199"/>
            <a:ext cx="8229600" cy="579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44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Conservationists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2057400"/>
          </a:xfrm>
        </p:spPr>
        <p:txBody>
          <a:bodyPr/>
          <a:lstStyle/>
          <a:p>
            <a:r>
              <a:rPr lang="en-US" dirty="0" smtClean="0"/>
              <a:t>The focus of the resource conservationists was to protect open land.</a:t>
            </a:r>
          </a:p>
          <a:p>
            <a:r>
              <a:rPr lang="en-US" dirty="0" smtClean="0"/>
              <a:t>The National Parks system, and the National Forest system were both created during this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146" name="Picture 2" descr="http://lancearoundorlando.files.wordpress.com/2008/12/national-parks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78458"/>
            <a:ext cx="5105400" cy="365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7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Modern Environmentalism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32860" y="1143000"/>
            <a:ext cx="6172200" cy="5334000"/>
          </a:xfrm>
        </p:spPr>
        <p:txBody>
          <a:bodyPr/>
          <a:lstStyle/>
          <a:p>
            <a:r>
              <a:rPr lang="en-US" dirty="0" smtClean="0"/>
              <a:t>In 1952, the Cuyahoga river in Ohio caught fire due to all the pollution that had accumulated in it.</a:t>
            </a:r>
          </a:p>
          <a:p>
            <a:r>
              <a:rPr lang="en-US" dirty="0" smtClean="0"/>
              <a:t>Rachel </a:t>
            </a:r>
            <a:r>
              <a:rPr lang="en-US" dirty="0" smtClean="0"/>
              <a:t>Carson </a:t>
            </a:r>
            <a:r>
              <a:rPr lang="en-US" dirty="0" smtClean="0"/>
              <a:t>published </a:t>
            </a:r>
            <a:r>
              <a:rPr lang="en-US" dirty="0" smtClean="0"/>
              <a:t>a book </a:t>
            </a:r>
            <a:r>
              <a:rPr lang="en-US" dirty="0" smtClean="0"/>
              <a:t>in 1962 entitled </a:t>
            </a:r>
            <a:r>
              <a:rPr lang="en-US" i="1" dirty="0"/>
              <a:t>Silent </a:t>
            </a:r>
            <a:r>
              <a:rPr lang="en-US" i="1" dirty="0" smtClean="0"/>
              <a:t>Spring </a:t>
            </a:r>
            <a:r>
              <a:rPr lang="en-US" dirty="0" smtClean="0"/>
              <a:t>about the effects of pesticides on </a:t>
            </a:r>
            <a:r>
              <a:rPr lang="en-US" dirty="0" smtClean="0"/>
              <a:t>large predatory birds, particularly the bald eagle.</a:t>
            </a:r>
            <a:endParaRPr lang="en-US" dirty="0"/>
          </a:p>
          <a:p>
            <a:pPr lvl="1"/>
            <a:r>
              <a:rPr lang="en-US" dirty="0" smtClean="0"/>
              <a:t>This began a public awakening </a:t>
            </a:r>
            <a:r>
              <a:rPr lang="en-US" dirty="0"/>
              <a:t>to </a:t>
            </a:r>
            <a:r>
              <a:rPr lang="en-US" u="sng" dirty="0"/>
              <a:t>threats of pollution and toxic chemicals </a:t>
            </a:r>
            <a:r>
              <a:rPr lang="en-US" dirty="0"/>
              <a:t>to humans as well as other </a:t>
            </a:r>
            <a:r>
              <a:rPr lang="en-US" dirty="0" smtClean="0"/>
              <a:t>species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This is called the </a:t>
            </a:r>
            <a:r>
              <a:rPr lang="en-US" dirty="0" smtClean="0">
                <a:solidFill>
                  <a:schemeClr val="tx1"/>
                </a:solidFill>
              </a:rPr>
              <a:t>Modern </a:t>
            </a:r>
            <a:r>
              <a:rPr lang="en-US" dirty="0" err="1" smtClean="0">
                <a:solidFill>
                  <a:schemeClr val="tx1"/>
                </a:solidFill>
              </a:rPr>
              <a:t>Environmentalistm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movement.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2D0E1-9845-4C26-9DE8-6B83E9A09370}" type="slidenum">
              <a:rPr lang="en-US"/>
              <a:pPr/>
              <a:t>25</a:t>
            </a:fld>
            <a:endParaRPr lang="en-US"/>
          </a:p>
        </p:txBody>
      </p:sp>
      <p:pic>
        <p:nvPicPr>
          <p:cNvPr id="5" name="Picture 4" descr="C:\DOCUME~1\JUDI_D~1\LOCALS~1\Temp\npo00003b.tmp"/>
          <p:cNvPicPr>
            <a:picLocks noChangeAspect="1" noChangeArrowheads="1"/>
          </p:cNvPicPr>
          <p:nvPr/>
        </p:nvPicPr>
        <p:blipFill>
          <a:blip r:embed="rId2" cstate="print"/>
          <a:srcRect l="24374" t="5000" r="24374"/>
          <a:stretch>
            <a:fillRect/>
          </a:stretch>
        </p:blipFill>
        <p:spPr bwMode="auto">
          <a:xfrm>
            <a:off x="6705600" y="3276600"/>
            <a:ext cx="2116138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http://www.ohiohistorycentral.org/images/11-3-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759" y="990600"/>
            <a:ext cx="2459820" cy="19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</a:t>
            </a:r>
            <a:r>
              <a:rPr lang="en-US" dirty="0" smtClean="0"/>
              <a:t>Environmentalism</a:t>
            </a: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Increased travel and communication enables people to know about daily events in places unknown in previous generations.</a:t>
            </a:r>
          </a:p>
          <a:p>
            <a:pPr lvl="1"/>
            <a:r>
              <a:rPr lang="en-US" dirty="0" smtClean="0"/>
              <a:t>Issues and problems are explored on a global scale instead of a local 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16ABF-6343-4E81-BFA5-A04062DC1D85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Environmental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great deal of progress has been made since the birth of modern environmentalism, but many debates still rage on.</a:t>
            </a:r>
          </a:p>
          <a:p>
            <a:r>
              <a:rPr lang="en-US" dirty="0" smtClean="0"/>
              <a:t>An </a:t>
            </a:r>
            <a:r>
              <a:rPr lang="en-US" dirty="0" smtClean="0"/>
              <a:t>ecologist named Garrett Hardin wrote an essay describing the source of environmental problems as a conflict:</a:t>
            </a:r>
          </a:p>
          <a:p>
            <a:pPr lvl="1"/>
            <a:r>
              <a:rPr lang="en-US" dirty="0" smtClean="0"/>
              <a:t>Short-term interests of individuals </a:t>
            </a:r>
          </a:p>
          <a:p>
            <a:pPr lvl="1">
              <a:buNone/>
            </a:pPr>
            <a:r>
              <a:rPr lang="en-US" dirty="0" smtClean="0"/>
              <a:t>   versus…</a:t>
            </a:r>
          </a:p>
          <a:p>
            <a:pPr lvl="1">
              <a:buNone/>
            </a:pPr>
            <a:r>
              <a:rPr lang="en-US" dirty="0" smtClean="0"/>
              <a:t>	Long-term interests of civilization and the Earth itself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Tragedy of the Commons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066800"/>
            <a:ext cx="5486400" cy="5638800"/>
          </a:xfrm>
        </p:spPr>
        <p:txBody>
          <a:bodyPr/>
          <a:lstStyle/>
          <a:p>
            <a:r>
              <a:rPr lang="en-US" dirty="0" smtClean="0"/>
              <a:t>Each villager owns a small herd of sheep.</a:t>
            </a:r>
          </a:p>
          <a:p>
            <a:r>
              <a:rPr lang="en-US" dirty="0" smtClean="0"/>
              <a:t>The only place for the sheep to graze is a commons in the center of the village.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solidFill>
                  <a:srgbClr val="FFFF00"/>
                </a:solidFill>
              </a:rPr>
              <a:t>commons</a:t>
            </a:r>
            <a:r>
              <a:rPr lang="en-US" dirty="0"/>
              <a:t> is an area that belongs to an entire village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Likely outcome: Villagers obtain as many sheep as possible, allow to graze in the commons.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7D064-2273-4C35-B3EA-1C7EE0C7546D}" type="slidenum">
              <a:rPr lang="en-US"/>
              <a:pPr/>
              <a:t>28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286000"/>
            <a:ext cx="296835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686800" cy="5029200"/>
          </a:xfrm>
        </p:spPr>
        <p:txBody>
          <a:bodyPr/>
          <a:lstStyle/>
          <a:p>
            <a:r>
              <a:rPr lang="en-US" sz="2800" dirty="0" smtClean="0"/>
              <a:t>What if the commons was instead divided into sections that was owned by each villager?</a:t>
            </a:r>
          </a:p>
          <a:p>
            <a:pPr lvl="1"/>
            <a:r>
              <a:rPr lang="en-US" sz="2800" dirty="0" smtClean="0"/>
              <a:t>Because the land is owned, individuals are much more likely to plan and use it for the long-term.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“</a:t>
            </a:r>
            <a:r>
              <a:rPr lang="en-US" sz="1800" dirty="0" smtClean="0"/>
              <a:t>In the history of the world, no one has ever washed a rental car.”</a:t>
            </a:r>
          </a:p>
          <a:p>
            <a:pPr lvl="1"/>
            <a:r>
              <a:rPr lang="en-US" sz="1200" dirty="0" smtClean="0"/>
              <a:t>Larry Summers, Chief Economic Advisor to President Obama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895600"/>
            <a:ext cx="2971800" cy="283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Yosemite National Park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8686800" cy="1905000"/>
          </a:xfrm>
        </p:spPr>
        <p:txBody>
          <a:bodyPr/>
          <a:lstStyle/>
          <a:p>
            <a:r>
              <a:rPr lang="en-US" dirty="0" smtClean="0"/>
              <a:t>Yosemite National Park is a national park directly east of San Francisco that was created in 1890.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7D064-2273-4C35-B3EA-1C7EE0C7546D}" type="slidenum">
              <a:rPr lang="en-US"/>
              <a:pPr/>
              <a:t>3</a:t>
            </a:fld>
            <a:endParaRPr lang="en-US"/>
          </a:p>
        </p:txBody>
      </p:sp>
      <p:pic>
        <p:nvPicPr>
          <p:cNvPr id="1026" name="Picture 2" descr="http://www.renewable-energy-news.info/wp-content/uploads/2010/05/yosemite-national-park-to-install-solar-arr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533177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ps.gov/yose/planyourvisit/upload/map-calif-simp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43" y="2200274"/>
            <a:ext cx="2819400" cy="367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34743" y="6008133"/>
            <a:ext cx="281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Images taken from </a:t>
            </a:r>
            <a:r>
              <a:rPr lang="en-US" sz="1400" dirty="0" smtClean="0">
                <a:hlinkClick r:id="rId4"/>
              </a:rPr>
              <a:t>http://www.nps.gov</a:t>
            </a:r>
            <a:endParaRPr lang="en-US" sz="1400" dirty="0" smtClean="0"/>
          </a:p>
          <a:p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 and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5486400" cy="53340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Supply and Demand </a:t>
            </a:r>
            <a:r>
              <a:rPr lang="en-US" sz="2800" dirty="0" smtClean="0"/>
              <a:t>– The greater the demand for a limited resource, the higher the price.</a:t>
            </a:r>
          </a:p>
          <a:p>
            <a:pPr lvl="1"/>
            <a:r>
              <a:rPr lang="en-US" sz="2800" dirty="0" smtClean="0"/>
              <a:t>Examples:</a:t>
            </a:r>
          </a:p>
          <a:p>
            <a:pPr lvl="2"/>
            <a:r>
              <a:rPr lang="en-US" sz="2800" dirty="0" smtClean="0"/>
              <a:t>Increasing price of </a:t>
            </a:r>
            <a:r>
              <a:rPr lang="en-US" sz="2800" dirty="0" smtClean="0"/>
              <a:t>oil/gasoline.</a:t>
            </a:r>
            <a:endParaRPr lang="en-US" sz="2800" dirty="0" smtClean="0"/>
          </a:p>
          <a:p>
            <a:pPr lvl="2"/>
            <a:r>
              <a:rPr lang="en-US" sz="2800" dirty="0" smtClean="0"/>
              <a:t>Consistently low price of corn in U.S.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199" y="1219200"/>
            <a:ext cx="312633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 and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18288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Cost/Benefit Analysis </a:t>
            </a:r>
            <a:r>
              <a:rPr lang="en-US" sz="2800" dirty="0" smtClean="0"/>
              <a:t>– Is the cost of doing something worth the price?</a:t>
            </a:r>
          </a:p>
          <a:p>
            <a:pPr lvl="1"/>
            <a:r>
              <a:rPr lang="en-US" sz="2800" dirty="0" smtClean="0"/>
              <a:t>Ex:  Pollution cleanup of Waukegan Harbor</a:t>
            </a:r>
          </a:p>
          <a:p>
            <a:pPr lvl="1"/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26" name="Picture 2" descr="http://www.epa.gov/greatlakes/aoc/waukegan/limited-dredgin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505200"/>
            <a:ext cx="1771650" cy="2857500"/>
          </a:xfrm>
          <a:prstGeom prst="rect">
            <a:avLst/>
          </a:prstGeom>
          <a:noFill/>
        </p:spPr>
      </p:pic>
      <p:pic>
        <p:nvPicPr>
          <p:cNvPr id="1028" name="Picture 4" descr="http://www.epa.gov/greatlakes/aoc/waukegan/fish-sampl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343400"/>
            <a:ext cx="2562183" cy="1676400"/>
          </a:xfrm>
          <a:prstGeom prst="rect">
            <a:avLst/>
          </a:prstGeom>
          <a:noFill/>
        </p:spPr>
      </p:pic>
      <p:pic>
        <p:nvPicPr>
          <p:cNvPr id="1030" name="Picture 6" descr="http://www.epa.gov/greatlakes/aoc/waukegan/looking-northw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590800"/>
            <a:ext cx="3276600" cy="238372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29000" y="50292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Waukegan harbor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17220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Annual fish sampling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0" y="63246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Dredging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 and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21336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Risk Analysis </a:t>
            </a:r>
            <a:r>
              <a:rPr lang="en-US" sz="2800" dirty="0" smtClean="0"/>
              <a:t>– The probability that something will cause injury or death.</a:t>
            </a:r>
          </a:p>
          <a:p>
            <a:pPr lvl="1"/>
            <a:r>
              <a:rPr lang="en-US" sz="2800" dirty="0" smtClean="0"/>
              <a:t>Ex:  Nuclear 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050" name="Picture 2" descr="http://investigativezim.com/wp-content/uploads/2007/03/nuclear-rea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895600"/>
            <a:ext cx="5238750" cy="34956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Bhopal </a:t>
            </a:r>
            <a:r>
              <a:rPr lang="en-US" dirty="0" smtClean="0"/>
              <a:t>and Dow Chemical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334000"/>
          </a:xfrm>
        </p:spPr>
        <p:txBody>
          <a:bodyPr/>
          <a:lstStyle/>
          <a:p>
            <a:r>
              <a:rPr lang="en-US" dirty="0" smtClean="0"/>
              <a:t>In December of 1984, a pesticide factory located near the town of Bhopal, India leaked a large amount of toxic chemicals into the air.</a:t>
            </a:r>
          </a:p>
          <a:p>
            <a:r>
              <a:rPr lang="en-US" dirty="0" smtClean="0"/>
              <a:t>The chemicals resulted in an immediate death toll of about 3,000 people, with 8,000 more dying of long-term health ailments.</a:t>
            </a:r>
          </a:p>
          <a:p>
            <a:pPr lvl="1"/>
            <a:r>
              <a:rPr lang="en-US" dirty="0" smtClean="0"/>
              <a:t>A total of 558,125 injuries were reported to the Indian government.</a:t>
            </a:r>
          </a:p>
          <a:p>
            <a:pPr lvl="1"/>
            <a:r>
              <a:rPr lang="en-US" dirty="0" smtClean="0"/>
              <a:t>No legal settlement was reached with Union Carbide, now owned by Dow Chemical.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moogaloop.swf?clip_id=46122198&amp;force_embed=1&amp;server=vimeo.com&amp;show_title=1&amp;show_byline=1&amp;show_portrait=1&amp;color=00adef&amp;fullscreen=1&amp;autoplay=0&amp;loop=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" y="152400"/>
            <a:ext cx="8153400" cy="6115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62484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The Yes Men Fix the World.  </a:t>
            </a:r>
            <a:r>
              <a:rPr lang="en-US" sz="1600" dirty="0" err="1">
                <a:solidFill>
                  <a:schemeClr val="bg1"/>
                </a:solidFill>
              </a:rPr>
              <a:t>Dir</a:t>
            </a:r>
            <a:r>
              <a:rPr lang="en-US" sz="1600" dirty="0">
                <a:solidFill>
                  <a:schemeClr val="bg1"/>
                </a:solidFill>
              </a:rPr>
              <a:t> Andy </a:t>
            </a:r>
            <a:r>
              <a:rPr lang="en-US" sz="1600" dirty="0" err="1">
                <a:solidFill>
                  <a:schemeClr val="bg1"/>
                </a:solidFill>
              </a:rPr>
              <a:t>Bichlbaum</a:t>
            </a:r>
            <a:r>
              <a:rPr lang="en-US" sz="1600" dirty="0">
                <a:solidFill>
                  <a:schemeClr val="bg1"/>
                </a:solidFill>
              </a:rPr>
              <a:t>, Mike </a:t>
            </a:r>
            <a:r>
              <a:rPr lang="en-US" sz="1600" dirty="0" err="1">
                <a:solidFill>
                  <a:schemeClr val="bg1"/>
                </a:solidFill>
              </a:rPr>
              <a:t>Bonanno</a:t>
            </a:r>
            <a:r>
              <a:rPr lang="en-US" sz="1600" dirty="0">
                <a:solidFill>
                  <a:schemeClr val="bg1"/>
                </a:solidFill>
              </a:rPr>
              <a:t>.  </a:t>
            </a:r>
            <a:r>
              <a:rPr lang="en-US" sz="1600" dirty="0" err="1">
                <a:solidFill>
                  <a:schemeClr val="bg1"/>
                </a:solidFill>
              </a:rPr>
              <a:t>Charny</a:t>
            </a:r>
            <a:r>
              <a:rPr lang="en-US" sz="1600" dirty="0">
                <a:solidFill>
                  <a:schemeClr val="bg1"/>
                </a:solidFill>
              </a:rPr>
              <a:t>/Bacharach Entertainment, 2009.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and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properly compensate and treat all individuals affected by this disaster, Dow Chemical would have to pay several billion dollars in settlements.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Dow Chemical has a yearly profit of over $2 billion, with total assets worth nearly $70 billion.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448" y="2464377"/>
            <a:ext cx="23812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05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8860" y="304800"/>
            <a:ext cx="8686800" cy="533400"/>
          </a:xfrm>
        </p:spPr>
        <p:txBody>
          <a:bodyPr/>
          <a:lstStyle/>
          <a:p>
            <a:r>
              <a:rPr lang="en-US" dirty="0" smtClean="0"/>
              <a:t>The Demographic Divide:</a:t>
            </a:r>
            <a:br>
              <a:rPr lang="en-US" dirty="0" smtClean="0"/>
            </a:br>
            <a:r>
              <a:rPr lang="en-US" dirty="0" smtClean="0"/>
              <a:t>Developed and Developing Nations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199" y="1371600"/>
            <a:ext cx="732812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Developed and Developing Countries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2819400"/>
          </a:xfrm>
        </p:spPr>
        <p:txBody>
          <a:bodyPr/>
          <a:lstStyle/>
          <a:p>
            <a:r>
              <a:rPr lang="en-US" dirty="0" smtClean="0"/>
              <a:t>Environmental issues faced by different countries varies depending on their economic status.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Developed</a:t>
            </a:r>
            <a:r>
              <a:rPr lang="en-US" dirty="0" smtClean="0"/>
              <a:t> – Higher incomes, longer life span, lower growth rate.</a:t>
            </a:r>
          </a:p>
          <a:p>
            <a:pPr lvl="1"/>
            <a:r>
              <a:rPr lang="en-US" dirty="0" smtClean="0"/>
              <a:t>Ex:  United States, Japan, France, U.K.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267200"/>
            <a:ext cx="3867150" cy="216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and Developed Countries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5486400" cy="5257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Developing</a:t>
            </a:r>
            <a:r>
              <a:rPr lang="en-US" dirty="0" smtClean="0"/>
              <a:t> – Have lower incomes, shorter life span, rapid population growth.</a:t>
            </a:r>
          </a:p>
          <a:p>
            <a:pPr lvl="1"/>
            <a:r>
              <a:rPr lang="en-US" dirty="0" smtClean="0"/>
              <a:t>Ex:  India, Afghanistan, most of sub-Saharan Africa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371600"/>
            <a:ext cx="2980953" cy="431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and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Developing countries tend to have severe overpopulation.  This leads to:</a:t>
            </a:r>
          </a:p>
          <a:p>
            <a:pPr lvl="1"/>
            <a:r>
              <a:rPr lang="en-US" dirty="0" smtClean="0"/>
              <a:t>Deforestation</a:t>
            </a:r>
          </a:p>
          <a:p>
            <a:pPr lvl="1"/>
            <a:r>
              <a:rPr lang="en-US" dirty="0" smtClean="0"/>
              <a:t>Bare soil</a:t>
            </a:r>
          </a:p>
          <a:p>
            <a:pPr lvl="1"/>
            <a:r>
              <a:rPr lang="en-US" dirty="0" smtClean="0"/>
              <a:t>Native animals driven to extinction</a:t>
            </a:r>
          </a:p>
          <a:p>
            <a:pPr lvl="1"/>
            <a:r>
              <a:rPr lang="en-US" dirty="0" smtClean="0"/>
              <a:t>Malnutrition, starvation, disease</a:t>
            </a:r>
          </a:p>
          <a:p>
            <a:r>
              <a:rPr lang="en-US" dirty="0" smtClean="0"/>
              <a:t>About 80% of the world’s population falls in this category</a:t>
            </a:r>
          </a:p>
          <a:p>
            <a:pPr lvl="1"/>
            <a:r>
              <a:rPr lang="en-US" dirty="0" smtClean="0"/>
              <a:t>Only use 25% of the world’s resources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 Francisco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8686800" cy="4648200"/>
          </a:xfrm>
        </p:spPr>
        <p:txBody>
          <a:bodyPr/>
          <a:lstStyle/>
          <a:p>
            <a:r>
              <a:rPr lang="en-US" dirty="0" smtClean="0"/>
              <a:t>The city of San Francisco experienced a tremendous population boom in the 19</a:t>
            </a:r>
            <a:r>
              <a:rPr lang="en-US" baseline="30000" dirty="0" smtClean="0"/>
              <a:t>th</a:t>
            </a:r>
            <a:r>
              <a:rPr lang="en-US" dirty="0" smtClean="0"/>
              <a:t> century due to the gold rush.</a:t>
            </a:r>
          </a:p>
          <a:p>
            <a:r>
              <a:rPr lang="en-US" dirty="0" smtClean="0"/>
              <a:t>A powerful earthquake struck the city in 1906, followed by a devastating fire.  </a:t>
            </a:r>
          </a:p>
          <a:p>
            <a:r>
              <a:rPr lang="en-US" dirty="0" smtClean="0"/>
              <a:t>The city’s water pipes were so damaged by the earthquake, that firefighters were not able to tap fire hydrants.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7D064-2273-4C35-B3EA-1C7EE0C7546D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7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and Developed Countries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09667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771" y="4903466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Source: Holt Environmental Science, Arms, 2007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31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and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countries, while smaller in size and growth, consume resources at a greater rate.</a:t>
            </a:r>
          </a:p>
          <a:p>
            <a:r>
              <a:rPr lang="en-US" dirty="0" smtClean="0"/>
              <a:t>About 20% of the world’s population uses 75% of its resources.		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Countries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4343400" cy="5334000"/>
          </a:xfrm>
        </p:spPr>
        <p:txBody>
          <a:bodyPr/>
          <a:lstStyle/>
          <a:p>
            <a:r>
              <a:rPr lang="en-US" dirty="0" smtClean="0"/>
              <a:t>Many products used in developed countries are produced in developing countries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Working conditions and pay in these countries is often at levels that would be unacceptable elsewhere.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1026" name="Picture 2" descr="C:\Users\jdauray\Documents\Environmental Science\WTHS Materials\Chapter 1 - Environmental Problems\15384_large_Foxconn_Suicide_N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14400"/>
            <a:ext cx="3352800" cy="447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53000" y="5562600"/>
            <a:ext cx="41860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Foxconn</a:t>
            </a:r>
            <a:r>
              <a:rPr lang="en-US" sz="1600" dirty="0">
                <a:solidFill>
                  <a:schemeClr val="bg1"/>
                </a:solidFill>
              </a:rPr>
              <a:t>, a computer chip company, experienced a rash of suicides at its China </a:t>
            </a:r>
            <a:r>
              <a:rPr lang="en-US" sz="1600" dirty="0" smtClean="0">
                <a:solidFill>
                  <a:schemeClr val="bg1"/>
                </a:solidFill>
              </a:rPr>
              <a:t>factory 2010.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24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6553200" cy="5334000"/>
          </a:xfrm>
        </p:spPr>
        <p:txBody>
          <a:bodyPr/>
          <a:lstStyle/>
          <a:p>
            <a:r>
              <a:rPr lang="en-US" dirty="0" err="1" smtClean="0"/>
              <a:t>StarKist</a:t>
            </a:r>
            <a:r>
              <a:rPr lang="en-US" dirty="0" smtClean="0"/>
              <a:t> brand chunk light tuna in water</a:t>
            </a:r>
          </a:p>
          <a:p>
            <a:pPr lvl="1"/>
            <a:r>
              <a:rPr lang="en-US" dirty="0" smtClean="0"/>
              <a:t>Price at Jewel-Osco grocery: $0.99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American Tuna brand wild albacore tuna in water</a:t>
            </a:r>
          </a:p>
          <a:p>
            <a:pPr lvl="1"/>
            <a:r>
              <a:rPr lang="en-US" dirty="0" smtClean="0"/>
              <a:t>Price at Whole Foods market: $</a:t>
            </a:r>
            <a:r>
              <a:rPr lang="en-US" dirty="0" smtClean="0"/>
              <a:t>4.99</a:t>
            </a:r>
          </a:p>
          <a:p>
            <a:endParaRPr lang="en-US" dirty="0" smtClean="0"/>
          </a:p>
          <a:p>
            <a:r>
              <a:rPr lang="en-US" dirty="0" smtClean="0"/>
              <a:t>What are the hidden costs behind that $4.00 price difference?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768" y="1752600"/>
            <a:ext cx="191452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956" y="4572000"/>
            <a:ext cx="2274337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6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Ecological Footprint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5410200" cy="5181600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dirty="0" smtClean="0">
                <a:solidFill>
                  <a:srgbClr val="FFFF00"/>
                </a:solidFill>
              </a:rPr>
              <a:t>ecological footprint </a:t>
            </a:r>
            <a:r>
              <a:rPr lang="en-US" dirty="0" smtClean="0"/>
              <a:t>is one measurement of a person’s resource use.</a:t>
            </a:r>
          </a:p>
          <a:p>
            <a:pPr lvl="1"/>
            <a:r>
              <a:rPr lang="en-US" dirty="0" smtClean="0"/>
              <a:t>Includes the amount of space needed to support each person in a nation, including forests, farms, cities, etc. </a:t>
            </a:r>
            <a:endParaRPr lang="en-US" dirty="0" smtClean="0"/>
          </a:p>
          <a:p>
            <a:r>
              <a:rPr lang="en-US" dirty="0" smtClean="0"/>
              <a:t>Developed countries have a much larger footprint, reflecting a much larger use of resources.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905000"/>
            <a:ext cx="296532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Goal:  A Sustainable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7696200" cy="5791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Sustainability</a:t>
            </a:r>
          </a:p>
          <a:p>
            <a:pPr lvl="1"/>
            <a:r>
              <a:rPr lang="en-US" dirty="0" smtClean="0"/>
              <a:t>Human needs are met so that the population can survive </a:t>
            </a:r>
          </a:p>
          <a:p>
            <a:pPr lvl="1"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indefinitely.</a:t>
            </a:r>
            <a:endParaRPr lang="en-US" dirty="0" smtClean="0"/>
          </a:p>
          <a:p>
            <a:pPr lvl="1"/>
            <a:r>
              <a:rPr lang="en-US" dirty="0" smtClean="0"/>
              <a:t>“Meeting </a:t>
            </a:r>
            <a:r>
              <a:rPr lang="en-US" dirty="0" smtClean="0"/>
              <a:t>the needs of the </a:t>
            </a:r>
          </a:p>
          <a:p>
            <a:pPr lvl="1">
              <a:buNone/>
            </a:pPr>
            <a:r>
              <a:rPr lang="en-US" dirty="0" smtClean="0"/>
              <a:t>	present without </a:t>
            </a:r>
          </a:p>
          <a:p>
            <a:pPr lvl="1">
              <a:buNone/>
            </a:pPr>
            <a:r>
              <a:rPr lang="en-US" dirty="0" smtClean="0"/>
              <a:t>	compromising the ability of </a:t>
            </a:r>
          </a:p>
          <a:p>
            <a:pPr lvl="1">
              <a:buNone/>
            </a:pPr>
            <a:r>
              <a:rPr lang="en-US" dirty="0" smtClean="0"/>
              <a:t>	future generations to meet </a:t>
            </a:r>
          </a:p>
          <a:p>
            <a:pPr lvl="1">
              <a:buNone/>
            </a:pPr>
            <a:r>
              <a:rPr lang="en-US" dirty="0" smtClean="0"/>
              <a:t>	their own needs.”</a:t>
            </a:r>
          </a:p>
          <a:p>
            <a:pPr lvl="2"/>
            <a:r>
              <a:rPr lang="en-US" dirty="0" err="1" smtClean="0"/>
              <a:t>Brundtland</a:t>
            </a:r>
            <a:r>
              <a:rPr lang="en-US" dirty="0" smtClean="0"/>
              <a:t> Commission, 1987</a:t>
            </a:r>
          </a:p>
          <a:p>
            <a:pPr lvl="1"/>
            <a:endParaRPr lang="en-US" b="1" u="sng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8194" name="Picture 2" descr="http://www.lrwdesigns.com/print%20details/Peace_on_Ea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362200"/>
            <a:ext cx="3352800" cy="33396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Earthquake of 1906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084638"/>
            <a:ext cx="8686800" cy="2316162"/>
          </a:xfrm>
        </p:spPr>
        <p:txBody>
          <a:bodyPr/>
          <a:lstStyle/>
          <a:p>
            <a:r>
              <a:rPr lang="en-US" sz="2800" dirty="0" smtClean="0"/>
              <a:t>The economic and structural damage to the city is comparable to that of Hurricane Katrina and New Orleans.</a:t>
            </a:r>
          </a:p>
          <a:p>
            <a:r>
              <a:rPr lang="en-US" sz="2800" dirty="0" smtClean="0"/>
              <a:t>As part of the rebuilding process, the city applied to the federal government to construct a reservoir in the </a:t>
            </a:r>
            <a:r>
              <a:rPr lang="en-US" sz="2800" dirty="0" err="1" smtClean="0"/>
              <a:t>Hetch</a:t>
            </a:r>
            <a:r>
              <a:rPr lang="en-US" sz="2800" dirty="0" smtClean="0"/>
              <a:t> </a:t>
            </a:r>
            <a:r>
              <a:rPr lang="en-US" sz="2800" dirty="0" err="1" smtClean="0"/>
              <a:t>Hetchy</a:t>
            </a:r>
            <a:r>
              <a:rPr lang="en-US" sz="2800" dirty="0" smtClean="0"/>
              <a:t> valley of Yosemite National Park.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5657850" cy="31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56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533400"/>
          </a:xfrm>
        </p:spPr>
        <p:txBody>
          <a:bodyPr/>
          <a:lstStyle/>
          <a:p>
            <a:r>
              <a:rPr lang="en-US" dirty="0" err="1" smtClean="0"/>
              <a:t>Hetch</a:t>
            </a:r>
            <a:r>
              <a:rPr lang="en-US" dirty="0" smtClean="0"/>
              <a:t> </a:t>
            </a:r>
            <a:r>
              <a:rPr lang="en-US" dirty="0" err="1" smtClean="0"/>
              <a:t>Hetchy</a:t>
            </a:r>
            <a:r>
              <a:rPr lang="en-US" dirty="0" smtClean="0"/>
              <a:t> Valley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4520067"/>
            <a:ext cx="8686800" cy="2316162"/>
          </a:xfrm>
        </p:spPr>
        <p:txBody>
          <a:bodyPr/>
          <a:lstStyle/>
          <a:p>
            <a:r>
              <a:rPr lang="en-US" sz="2400" dirty="0" smtClean="0"/>
              <a:t>San Francisco city officials wanted to dam the </a:t>
            </a:r>
            <a:r>
              <a:rPr lang="en-US" sz="2400" dirty="0" err="1" smtClean="0"/>
              <a:t>Tolumne</a:t>
            </a:r>
            <a:r>
              <a:rPr lang="en-US" sz="2400" dirty="0" smtClean="0"/>
              <a:t> river for a clean and dependable long-term water source for a growing city.</a:t>
            </a:r>
          </a:p>
          <a:p>
            <a:r>
              <a:rPr lang="en-US" sz="2400" dirty="0" smtClean="0"/>
              <a:t>An act of Congress and President Woodrow Wilson’s approval were needed for the dam and reservoir to be constructed.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5419725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28756" y="3551218"/>
            <a:ext cx="1986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Image taken from </a:t>
            </a:r>
            <a:r>
              <a:rPr lang="en-US" sz="1400" dirty="0" smtClean="0">
                <a:hlinkClick r:id="rId3"/>
              </a:rPr>
              <a:t>http://www.sierranevadaphotos.com</a:t>
            </a:r>
            <a:endParaRPr lang="en-US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0323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Science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Environmental </a:t>
            </a:r>
            <a:r>
              <a:rPr lang="en-US" dirty="0" smtClean="0">
                <a:solidFill>
                  <a:srgbClr val="FFFF00"/>
                </a:solidFill>
              </a:rPr>
              <a:t>science </a:t>
            </a:r>
            <a:r>
              <a:rPr lang="en-US" dirty="0" smtClean="0"/>
              <a:t>is defined as the interaction of humans with the environment.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environment </a:t>
            </a:r>
            <a:r>
              <a:rPr lang="en-US" dirty="0" smtClean="0"/>
              <a:t>includes all conditions that </a:t>
            </a:r>
            <a:r>
              <a:rPr lang="en-US" dirty="0"/>
              <a:t>surround </a:t>
            </a:r>
            <a:r>
              <a:rPr lang="en-US" dirty="0" smtClean="0"/>
              <a:t>living organisms:</a:t>
            </a:r>
          </a:p>
          <a:p>
            <a:pPr lvl="1"/>
            <a:r>
              <a:rPr lang="en-US" dirty="0" smtClean="0"/>
              <a:t>Climate</a:t>
            </a:r>
          </a:p>
          <a:p>
            <a:pPr lvl="1"/>
            <a:r>
              <a:rPr lang="en-US" dirty="0" smtClean="0"/>
              <a:t>Air and water quality</a:t>
            </a:r>
          </a:p>
          <a:p>
            <a:pPr lvl="1"/>
            <a:r>
              <a:rPr lang="en-US" dirty="0" smtClean="0"/>
              <a:t>Soil and landforms</a:t>
            </a:r>
          </a:p>
          <a:p>
            <a:pPr lvl="1"/>
            <a:r>
              <a:rPr lang="en-US" dirty="0" smtClean="0"/>
              <a:t>Presence of other living organisms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7D064-2273-4C35-B3EA-1C7EE0C7546D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3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Science Cont’d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5486400" cy="5334000"/>
          </a:xfrm>
        </p:spPr>
        <p:txBody>
          <a:bodyPr/>
          <a:lstStyle/>
          <a:p>
            <a:r>
              <a:rPr lang="en-US" dirty="0"/>
              <a:t>Environmental </a:t>
            </a:r>
            <a:r>
              <a:rPr lang="en-US" dirty="0" smtClean="0"/>
              <a:t>science and the issues that it studies are complex and </a:t>
            </a:r>
            <a:r>
              <a:rPr lang="en-US" dirty="0" smtClean="0">
                <a:solidFill>
                  <a:schemeClr val="tx1"/>
                </a:solidFill>
              </a:rPr>
              <a:t>interdisciplinary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Includes concepts and ideas from multiple fields of study.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502BC-A344-42EE-9B7C-57D6E9F764AC}" type="slidenum">
              <a:rPr lang="en-US"/>
              <a:pPr/>
              <a:t>8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752600"/>
            <a:ext cx="3429000" cy="34464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34743" y="533400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Image taken from Principles of Environmental Science, Cunningham, 2005.</a:t>
            </a:r>
            <a:endParaRPr lang="en-US" sz="1400" dirty="0" smtClean="0"/>
          </a:p>
          <a:p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Decisions and 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6096000" cy="5848926"/>
          </a:xfrm>
        </p:spPr>
        <p:txBody>
          <a:bodyPr/>
          <a:lstStyle/>
          <a:p>
            <a:r>
              <a:rPr lang="en-US" dirty="0" smtClean="0"/>
              <a:t>Every decision that we as a society make has consequences for the rest of the planet.</a:t>
            </a:r>
          </a:p>
          <a:p>
            <a:r>
              <a:rPr lang="en-US" dirty="0" smtClean="0"/>
              <a:t>For example, using coal for electricity.</a:t>
            </a:r>
          </a:p>
          <a:p>
            <a:pPr lvl="1"/>
            <a:r>
              <a:rPr lang="en-US" dirty="0" smtClean="0"/>
              <a:t>The coal must be mined.</a:t>
            </a:r>
          </a:p>
          <a:p>
            <a:pPr lvl="1"/>
            <a:r>
              <a:rPr lang="en-US" dirty="0" smtClean="0"/>
              <a:t>When it is burned at a power plant, air pollution is released.</a:t>
            </a:r>
          </a:p>
          <a:p>
            <a:pPr lvl="1"/>
            <a:r>
              <a:rPr lang="en-US" dirty="0" smtClean="0"/>
              <a:t>Some of the pollution is converted to acid in the atmosphere.</a:t>
            </a:r>
          </a:p>
          <a:p>
            <a:pPr lvl="1"/>
            <a:r>
              <a:rPr lang="en-US" dirty="0" smtClean="0"/>
              <a:t>This falls as acid rain, stressing aquatic animals or plants.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 descr="https://encrypted-tbn2.gstatic.com/images?q=tbn:ANd9GcSHO1ye3yhkZGIMi5sczJMD-F3DBUvttfrwQsn9YLUcE7z-jNg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438400"/>
            <a:ext cx="2133600" cy="14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QNBUJ_SfY4SAtqQ0hrAhzGoGpHB3ZgLV0m94WY9VmnUDiFHshT0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19600"/>
            <a:ext cx="1676400" cy="154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89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FFFF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7746</TotalTime>
  <Words>1904</Words>
  <Application>Microsoft Office PowerPoint</Application>
  <PresentationFormat>On-screen Show (4:3)</PresentationFormat>
  <Paragraphs>266</Paragraphs>
  <Slides>45</Slides>
  <Notes>1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Default Design</vt:lpstr>
      <vt:lpstr>Introduction to Environmental Science</vt:lpstr>
      <vt:lpstr>Instructor Resources This slide does not appear while presenting</vt:lpstr>
      <vt:lpstr>Yosemite National Park</vt:lpstr>
      <vt:lpstr>San Francisco</vt:lpstr>
      <vt:lpstr>Earthquake of 1906</vt:lpstr>
      <vt:lpstr>Hetch Hetchy Valley</vt:lpstr>
      <vt:lpstr>Environmental Science</vt:lpstr>
      <vt:lpstr>Environmental Science Cont’d</vt:lpstr>
      <vt:lpstr>Decisions and Consequences</vt:lpstr>
      <vt:lpstr>Three Major Environmental Problems</vt:lpstr>
      <vt:lpstr>Coal Reserves</vt:lpstr>
      <vt:lpstr>Spaceship Earth</vt:lpstr>
      <vt:lpstr>Major Environmental Problems</vt:lpstr>
      <vt:lpstr>Pollution</vt:lpstr>
      <vt:lpstr>Major Environmental Problems</vt:lpstr>
      <vt:lpstr>Loss of Biodiversity</vt:lpstr>
      <vt:lpstr>Loss of Biodiversity</vt:lpstr>
      <vt:lpstr>Environmental Ethics</vt:lpstr>
      <vt:lpstr>Anthropocentrism</vt:lpstr>
      <vt:lpstr>Ecocentrism</vt:lpstr>
      <vt:lpstr>Hetch Hetchy Debate</vt:lpstr>
      <vt:lpstr>Resource Conservationists</vt:lpstr>
      <vt:lpstr>Before and After</vt:lpstr>
      <vt:lpstr>Resource Conservationists</vt:lpstr>
      <vt:lpstr>Modern Environmentalism</vt:lpstr>
      <vt:lpstr>Global Environmentalism</vt:lpstr>
      <vt:lpstr>The Environmental Conflict</vt:lpstr>
      <vt:lpstr>Tragedy of the Commons</vt:lpstr>
      <vt:lpstr>PowerPoint Presentation</vt:lpstr>
      <vt:lpstr>Economics and the Environment</vt:lpstr>
      <vt:lpstr>Economics and the Environment</vt:lpstr>
      <vt:lpstr>Economics and the Environment</vt:lpstr>
      <vt:lpstr>Case Study: Bhopal and Dow Chemical</vt:lpstr>
      <vt:lpstr>PowerPoint Presentation</vt:lpstr>
      <vt:lpstr>Ethics and Economics</vt:lpstr>
      <vt:lpstr>The Demographic Divide: Developed and Developing Nations</vt:lpstr>
      <vt:lpstr>Developed and Developing Countries</vt:lpstr>
      <vt:lpstr>Developing and Developed Countries</vt:lpstr>
      <vt:lpstr>Population and Consumption</vt:lpstr>
      <vt:lpstr>Developing and Developed Countries</vt:lpstr>
      <vt:lpstr>Population and Consumption</vt:lpstr>
      <vt:lpstr>Developing Countries</vt:lpstr>
      <vt:lpstr>Example</vt:lpstr>
      <vt:lpstr>Ecological Footprint</vt:lpstr>
      <vt:lpstr>The Goal:  A Sustainable World</vt:lpstr>
    </vt:vector>
  </TitlesOfParts>
  <Company>www.aurumscience.com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Environmental Science</dc:title>
  <dc:creator>James Dauray</dc:creator>
  <cp:lastModifiedBy>wths</cp:lastModifiedBy>
  <cp:revision>287</cp:revision>
  <dcterms:created xsi:type="dcterms:W3CDTF">2002-01-16T22:44:40Z</dcterms:created>
  <dcterms:modified xsi:type="dcterms:W3CDTF">2013-01-11T14:45:49Z</dcterms:modified>
</cp:coreProperties>
</file>